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69" r:id="rId2"/>
    <p:sldId id="302" r:id="rId3"/>
    <p:sldId id="259" r:id="rId4"/>
    <p:sldId id="267" r:id="rId5"/>
    <p:sldId id="365" r:id="rId6"/>
    <p:sldId id="273" r:id="rId7"/>
    <p:sldId id="370" r:id="rId8"/>
    <p:sldId id="281" r:id="rId9"/>
    <p:sldId id="322" r:id="rId10"/>
    <p:sldId id="367" r:id="rId11"/>
    <p:sldId id="368" r:id="rId12"/>
    <p:sldId id="323" r:id="rId13"/>
    <p:sldId id="326" r:id="rId14"/>
    <p:sldId id="328" r:id="rId15"/>
    <p:sldId id="372" r:id="rId16"/>
    <p:sldId id="378" r:id="rId17"/>
    <p:sldId id="377" r:id="rId18"/>
    <p:sldId id="374" r:id="rId19"/>
    <p:sldId id="375" r:id="rId20"/>
    <p:sldId id="376" r:id="rId21"/>
    <p:sldId id="373" r:id="rId22"/>
    <p:sldId id="379" r:id="rId23"/>
    <p:sldId id="380" r:id="rId24"/>
    <p:sldId id="381" r:id="rId25"/>
    <p:sldId id="382" r:id="rId26"/>
    <p:sldId id="327" r:id="rId27"/>
    <p:sldId id="329" r:id="rId28"/>
    <p:sldId id="369" r:id="rId29"/>
    <p:sldId id="333" r:id="rId30"/>
    <p:sldId id="334" r:id="rId31"/>
    <p:sldId id="335" r:id="rId32"/>
    <p:sldId id="384" r:id="rId33"/>
    <p:sldId id="336" r:id="rId34"/>
    <p:sldId id="371" r:id="rId35"/>
    <p:sldId id="359" r:id="rId36"/>
    <p:sldId id="360" r:id="rId37"/>
    <p:sldId id="340" r:id="rId38"/>
    <p:sldId id="341" r:id="rId39"/>
    <p:sldId id="342" r:id="rId40"/>
    <p:sldId id="343" r:id="rId41"/>
    <p:sldId id="344" r:id="rId42"/>
    <p:sldId id="385" r:id="rId43"/>
    <p:sldId id="386" r:id="rId44"/>
    <p:sldId id="388" r:id="rId45"/>
    <p:sldId id="387" r:id="rId46"/>
    <p:sldId id="389" r:id="rId47"/>
    <p:sldId id="390" r:id="rId48"/>
    <p:sldId id="391" r:id="rId49"/>
    <p:sldId id="392" r:id="rId50"/>
    <p:sldId id="393" r:id="rId51"/>
  </p:sldIdLst>
  <p:sldSz cx="9144000" cy="6858000" type="screen4x3"/>
  <p:notesSz cx="6858000" cy="9144000"/>
  <p:defaultTextStyle>
    <a:defPPr>
      <a:defRPr lang="en-GB"/>
    </a:defPPr>
    <a:lvl1pPr algn="l" rtl="0" fontAlgn="base">
      <a:spcBef>
        <a:spcPct val="0"/>
      </a:spcBef>
      <a:spcAft>
        <a:spcPct val="0"/>
      </a:spcAft>
      <a:defRPr sz="2400" kern="1200">
        <a:solidFill>
          <a:schemeClr val="tx1"/>
        </a:solidFill>
        <a:latin typeface="Times New Roman" charset="0"/>
        <a:ea typeface="+mn-ea"/>
        <a:cs typeface="+mn-cs"/>
      </a:defRPr>
    </a:lvl1pPr>
    <a:lvl2pPr marL="457200" algn="l" rtl="0" fontAlgn="base">
      <a:spcBef>
        <a:spcPct val="0"/>
      </a:spcBef>
      <a:spcAft>
        <a:spcPct val="0"/>
      </a:spcAft>
      <a:defRPr sz="2400" kern="1200">
        <a:solidFill>
          <a:schemeClr val="tx1"/>
        </a:solidFill>
        <a:latin typeface="Times New Roman" charset="0"/>
        <a:ea typeface="+mn-ea"/>
        <a:cs typeface="+mn-cs"/>
      </a:defRPr>
    </a:lvl2pPr>
    <a:lvl3pPr marL="914400" algn="l" rtl="0" fontAlgn="base">
      <a:spcBef>
        <a:spcPct val="0"/>
      </a:spcBef>
      <a:spcAft>
        <a:spcPct val="0"/>
      </a:spcAft>
      <a:defRPr sz="2400" kern="1200">
        <a:solidFill>
          <a:schemeClr val="tx1"/>
        </a:solidFill>
        <a:latin typeface="Times New Roman" charset="0"/>
        <a:ea typeface="+mn-ea"/>
        <a:cs typeface="+mn-cs"/>
      </a:defRPr>
    </a:lvl3pPr>
    <a:lvl4pPr marL="1371600" algn="l" rtl="0" fontAlgn="base">
      <a:spcBef>
        <a:spcPct val="0"/>
      </a:spcBef>
      <a:spcAft>
        <a:spcPct val="0"/>
      </a:spcAft>
      <a:defRPr sz="2400" kern="1200">
        <a:solidFill>
          <a:schemeClr val="tx1"/>
        </a:solidFill>
        <a:latin typeface="Times New Roman" charset="0"/>
        <a:ea typeface="+mn-ea"/>
        <a:cs typeface="+mn-cs"/>
      </a:defRPr>
    </a:lvl4pPr>
    <a:lvl5pPr marL="1828800" algn="l" rtl="0" fontAlgn="base">
      <a:spcBef>
        <a:spcPct val="0"/>
      </a:spcBef>
      <a:spcAft>
        <a:spcPct val="0"/>
      </a:spcAft>
      <a:defRPr sz="2400" kern="1200">
        <a:solidFill>
          <a:schemeClr val="tx1"/>
        </a:solidFill>
        <a:latin typeface="Times New Roman" charset="0"/>
        <a:ea typeface="+mn-ea"/>
        <a:cs typeface="+mn-cs"/>
      </a:defRPr>
    </a:lvl5pPr>
    <a:lvl6pPr marL="2286000" algn="l" defTabSz="914400" rtl="0" eaLnBrk="1" latinLnBrk="0" hangingPunct="1">
      <a:defRPr sz="2400" kern="1200">
        <a:solidFill>
          <a:schemeClr val="tx1"/>
        </a:solidFill>
        <a:latin typeface="Times New Roman" charset="0"/>
        <a:ea typeface="+mn-ea"/>
        <a:cs typeface="+mn-cs"/>
      </a:defRPr>
    </a:lvl6pPr>
    <a:lvl7pPr marL="2743200" algn="l" defTabSz="914400" rtl="0" eaLnBrk="1" latinLnBrk="0" hangingPunct="1">
      <a:defRPr sz="2400" kern="1200">
        <a:solidFill>
          <a:schemeClr val="tx1"/>
        </a:solidFill>
        <a:latin typeface="Times New Roman" charset="0"/>
        <a:ea typeface="+mn-ea"/>
        <a:cs typeface="+mn-cs"/>
      </a:defRPr>
    </a:lvl7pPr>
    <a:lvl8pPr marL="3200400" algn="l" defTabSz="914400" rtl="0" eaLnBrk="1" latinLnBrk="0" hangingPunct="1">
      <a:defRPr sz="2400" kern="1200">
        <a:solidFill>
          <a:schemeClr val="tx1"/>
        </a:solidFill>
        <a:latin typeface="Times New Roman" charset="0"/>
        <a:ea typeface="+mn-ea"/>
        <a:cs typeface="+mn-cs"/>
      </a:defRPr>
    </a:lvl8pPr>
    <a:lvl9pPr marL="3657600" algn="l" defTabSz="914400" rtl="0" eaLnBrk="1" latinLnBrk="0" hangingPunct="1">
      <a:defRPr sz="2400"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787"/>
    <p:restoredTop sz="90929"/>
  </p:normalViewPr>
  <p:slideViewPr>
    <p:cSldViewPr>
      <p:cViewPr varScale="1">
        <p:scale>
          <a:sx n="68" d="100"/>
          <a:sy n="68" d="100"/>
        </p:scale>
        <p:origin x="1008"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94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E08790-9154-4B12-9AD6-274BBA9E4FD2}" type="datetimeFigureOut">
              <a:rPr lang="en-GB" smtClean="0"/>
              <a:t>11/12/2019</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267DF1-A8F9-4E64-861D-4A7AC0FC16B8}" type="slidenum">
              <a:rPr lang="en-GB" smtClean="0"/>
              <a:t>‹#›</a:t>
            </a:fld>
            <a:endParaRPr lang="en-GB"/>
          </a:p>
        </p:txBody>
      </p:sp>
    </p:spTree>
    <p:extLst>
      <p:ext uri="{BB962C8B-B14F-4D97-AF65-F5344CB8AC3E}">
        <p14:creationId xmlns:p14="http://schemas.microsoft.com/office/powerpoint/2010/main" val="1978267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epp.eurostat.ec.europa.eu/statistics_explained/index.php/Glossary:National_account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Shape 100"/>
          <p:cNvSpPr>
            <a:spLocks noGrp="1" noRot="1" noChangeAspect="1"/>
          </p:cNvSpPr>
          <p:nvPr>
            <p:ph type="sldImg"/>
          </p:nvPr>
        </p:nvSpPr>
        <p:spPr>
          <a:prstGeom prst="rect">
            <a:avLst/>
          </a:prstGeom>
        </p:spPr>
        <p:txBody>
          <a:bodyPr/>
          <a:lstStyle/>
          <a:p>
            <a:endParaRPr/>
          </a:p>
        </p:txBody>
      </p:sp>
      <p:sp>
        <p:nvSpPr>
          <p:cNvPr id="101" name="Shape 101"/>
          <p:cNvSpPr>
            <a:spLocks noGrp="1"/>
          </p:cNvSpPr>
          <p:nvPr>
            <p:ph type="body" sz="quarter" idx="1"/>
          </p:nvPr>
        </p:nvSpPr>
        <p:spPr>
          <a:prstGeom prst="rect">
            <a:avLst/>
          </a:prstGeom>
        </p:spPr>
        <p:txBody>
          <a:bodyPr/>
          <a:lstStyle/>
          <a:p>
            <a:r>
              <a:t>Motivation for today’s lecture?</a:t>
            </a:r>
          </a:p>
          <a:p>
            <a:endParaRPr/>
          </a:p>
          <a:p>
            <a:r>
              <a:t>If you follow the news at all, you’ll hear a lot about three of the conventional measures of economic performance:</a:t>
            </a:r>
          </a:p>
          <a:p>
            <a:r>
              <a:t>unemployment</a:t>
            </a:r>
          </a:p>
          <a:p>
            <a:r>
              <a:t>inflation</a:t>
            </a:r>
          </a:p>
          <a:p>
            <a:r>
              <a:t>and especially, GDP</a:t>
            </a:r>
          </a:p>
          <a:p>
            <a:endParaRPr/>
          </a:p>
          <a:p>
            <a:pPr>
              <a:defRPr b="1"/>
            </a:pPr>
            <a:r>
              <a:t>Declining GDP means recession; </a:t>
            </a:r>
          </a:p>
          <a:p>
            <a:pPr>
              <a:defRPr b="1"/>
            </a:pPr>
            <a:r>
              <a:t>rising GDP is economic growth, </a:t>
            </a:r>
          </a:p>
          <a:p>
            <a:pPr>
              <a:defRPr b="1"/>
            </a:pPr>
            <a:endParaRPr/>
          </a:p>
          <a:p>
            <a:pPr>
              <a:defRPr b="1"/>
            </a:pPr>
            <a:r>
              <a:t>and economic growth is almost always presented as a wholly positive thing, and as a major goal of policy</a:t>
            </a:r>
          </a:p>
        </p:txBody>
      </p:sp>
    </p:spTree>
    <p:extLst>
      <p:ext uri="{BB962C8B-B14F-4D97-AF65-F5344CB8AC3E}">
        <p14:creationId xmlns:p14="http://schemas.microsoft.com/office/powerpoint/2010/main" val="3954116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Shape 583"/>
          <p:cNvSpPr>
            <a:spLocks noGrp="1" noRot="1" noChangeAspect="1"/>
          </p:cNvSpPr>
          <p:nvPr>
            <p:ph type="sldImg"/>
          </p:nvPr>
        </p:nvSpPr>
        <p:spPr>
          <a:prstGeom prst="rect">
            <a:avLst/>
          </a:prstGeom>
        </p:spPr>
        <p:txBody>
          <a:bodyPr/>
          <a:lstStyle/>
          <a:p>
            <a:endParaRPr/>
          </a:p>
        </p:txBody>
      </p:sp>
      <p:sp>
        <p:nvSpPr>
          <p:cNvPr id="584" name="Shape 584"/>
          <p:cNvSpPr>
            <a:spLocks noGrp="1"/>
          </p:cNvSpPr>
          <p:nvPr>
            <p:ph type="body" sz="quarter" idx="1"/>
          </p:nvPr>
        </p:nvSpPr>
        <p:spPr>
          <a:prstGeom prst="rect">
            <a:avLst/>
          </a:prstGeom>
        </p:spPr>
        <p:txBody>
          <a:bodyPr/>
          <a:lstStyle/>
          <a:p>
            <a:r>
              <a:t>Economists </a:t>
            </a:r>
            <a:r>
              <a:rPr b="1"/>
              <a:t>hate</a:t>
            </a:r>
            <a:r>
              <a:t> it</a:t>
            </a:r>
          </a:p>
        </p:txBody>
      </p:sp>
    </p:spTree>
    <p:extLst>
      <p:ext uri="{BB962C8B-B14F-4D97-AF65-F5344CB8AC3E}">
        <p14:creationId xmlns:p14="http://schemas.microsoft.com/office/powerpoint/2010/main" val="2629241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Shape 100"/>
          <p:cNvSpPr>
            <a:spLocks noGrp="1" noRot="1" noChangeAspect="1"/>
          </p:cNvSpPr>
          <p:nvPr>
            <p:ph type="sldImg"/>
          </p:nvPr>
        </p:nvSpPr>
        <p:spPr>
          <a:prstGeom prst="rect">
            <a:avLst/>
          </a:prstGeom>
        </p:spPr>
        <p:txBody>
          <a:bodyPr/>
          <a:lstStyle/>
          <a:p>
            <a:endParaRPr/>
          </a:p>
        </p:txBody>
      </p:sp>
      <p:sp>
        <p:nvSpPr>
          <p:cNvPr id="101" name="Shape 101"/>
          <p:cNvSpPr>
            <a:spLocks noGrp="1"/>
          </p:cNvSpPr>
          <p:nvPr>
            <p:ph type="body" sz="quarter" idx="1"/>
          </p:nvPr>
        </p:nvSpPr>
        <p:spPr>
          <a:prstGeom prst="rect">
            <a:avLst/>
          </a:prstGeom>
        </p:spPr>
        <p:txBody>
          <a:bodyPr/>
          <a:lstStyle/>
          <a:p>
            <a:r>
              <a:t>Motivation for today’s lecture?</a:t>
            </a:r>
          </a:p>
          <a:p>
            <a:endParaRPr/>
          </a:p>
          <a:p>
            <a:r>
              <a:t>If you follow the news at all, you’ll hear a lot about three of the conventional measures of economic performance:</a:t>
            </a:r>
          </a:p>
          <a:p>
            <a:r>
              <a:t>unemployment</a:t>
            </a:r>
          </a:p>
          <a:p>
            <a:r>
              <a:t>inflation</a:t>
            </a:r>
          </a:p>
          <a:p>
            <a:r>
              <a:t>and especially, GDP</a:t>
            </a:r>
          </a:p>
          <a:p>
            <a:endParaRPr/>
          </a:p>
          <a:p>
            <a:pPr>
              <a:defRPr b="1"/>
            </a:pPr>
            <a:r>
              <a:t>Declining GDP means recession; </a:t>
            </a:r>
          </a:p>
          <a:p>
            <a:pPr>
              <a:defRPr b="1"/>
            </a:pPr>
            <a:r>
              <a:t>rising GDP is economic growth, </a:t>
            </a:r>
          </a:p>
          <a:p>
            <a:pPr>
              <a:defRPr b="1"/>
            </a:pPr>
            <a:endParaRPr/>
          </a:p>
          <a:p>
            <a:pPr>
              <a:defRPr b="1"/>
            </a:pPr>
            <a:r>
              <a:t>and economic growth is almost always presented as a wholly positive thing, and as a major goal of policy</a:t>
            </a:r>
          </a:p>
        </p:txBody>
      </p:sp>
    </p:spTree>
    <p:extLst>
      <p:ext uri="{BB962C8B-B14F-4D97-AF65-F5344CB8AC3E}">
        <p14:creationId xmlns:p14="http://schemas.microsoft.com/office/powerpoint/2010/main" val="36031889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Shape 100"/>
          <p:cNvSpPr>
            <a:spLocks noGrp="1" noRot="1" noChangeAspect="1"/>
          </p:cNvSpPr>
          <p:nvPr>
            <p:ph type="sldImg"/>
          </p:nvPr>
        </p:nvSpPr>
        <p:spPr>
          <a:prstGeom prst="rect">
            <a:avLst/>
          </a:prstGeom>
        </p:spPr>
        <p:txBody>
          <a:bodyPr/>
          <a:lstStyle/>
          <a:p>
            <a:endParaRPr/>
          </a:p>
        </p:txBody>
      </p:sp>
      <p:sp>
        <p:nvSpPr>
          <p:cNvPr id="101" name="Shape 101"/>
          <p:cNvSpPr>
            <a:spLocks noGrp="1"/>
          </p:cNvSpPr>
          <p:nvPr>
            <p:ph type="body" sz="quarter" idx="1"/>
          </p:nvPr>
        </p:nvSpPr>
        <p:spPr>
          <a:prstGeom prst="rect">
            <a:avLst/>
          </a:prstGeom>
        </p:spPr>
        <p:txBody>
          <a:bodyPr/>
          <a:lstStyle/>
          <a:p>
            <a:r>
              <a:t>Motivation for today’s lecture?</a:t>
            </a:r>
          </a:p>
          <a:p>
            <a:endParaRPr/>
          </a:p>
          <a:p>
            <a:r>
              <a:t>If you follow the news at all, you’ll hear a lot about three of the conventional measures of economic performance:</a:t>
            </a:r>
          </a:p>
          <a:p>
            <a:r>
              <a:t>unemployment</a:t>
            </a:r>
          </a:p>
          <a:p>
            <a:r>
              <a:t>inflation</a:t>
            </a:r>
          </a:p>
          <a:p>
            <a:r>
              <a:t>and especially, GDP</a:t>
            </a:r>
          </a:p>
          <a:p>
            <a:endParaRPr/>
          </a:p>
          <a:p>
            <a:pPr>
              <a:defRPr b="1"/>
            </a:pPr>
            <a:r>
              <a:t>Declining GDP means recession; </a:t>
            </a:r>
          </a:p>
          <a:p>
            <a:pPr>
              <a:defRPr b="1"/>
            </a:pPr>
            <a:r>
              <a:t>rising GDP is economic growth, </a:t>
            </a:r>
          </a:p>
          <a:p>
            <a:pPr>
              <a:defRPr b="1"/>
            </a:pPr>
            <a:endParaRPr/>
          </a:p>
          <a:p>
            <a:pPr>
              <a:defRPr b="1"/>
            </a:pPr>
            <a:r>
              <a:t>and economic growth is almost always presented as a wholly positive thing, and as a major goal of policy</a:t>
            </a:r>
          </a:p>
        </p:txBody>
      </p:sp>
    </p:spTree>
    <p:extLst>
      <p:ext uri="{BB962C8B-B14F-4D97-AF65-F5344CB8AC3E}">
        <p14:creationId xmlns:p14="http://schemas.microsoft.com/office/powerpoint/2010/main" val="34648905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Shape 577"/>
          <p:cNvSpPr>
            <a:spLocks noGrp="1" noRot="1" noChangeAspect="1"/>
          </p:cNvSpPr>
          <p:nvPr>
            <p:ph type="sldImg"/>
          </p:nvPr>
        </p:nvSpPr>
        <p:spPr>
          <a:prstGeom prst="rect">
            <a:avLst/>
          </a:prstGeom>
        </p:spPr>
        <p:txBody>
          <a:bodyPr/>
          <a:lstStyle/>
          <a:p>
            <a:endParaRPr/>
          </a:p>
        </p:txBody>
      </p:sp>
      <p:sp>
        <p:nvSpPr>
          <p:cNvPr id="578" name="Shape 578"/>
          <p:cNvSpPr>
            <a:spLocks noGrp="1"/>
          </p:cNvSpPr>
          <p:nvPr>
            <p:ph type="body" sz="quarter" idx="1"/>
          </p:nvPr>
        </p:nvSpPr>
        <p:spPr>
          <a:prstGeom prst="rect">
            <a:avLst/>
          </a:prstGeom>
        </p:spPr>
        <p:txBody>
          <a:bodyPr/>
          <a:lstStyle/>
          <a:p>
            <a:r>
              <a:t>While this may be true, not clear that ISEW is brilliant evidence for it — arguably built in to the methods for valuing depletion.</a:t>
            </a:r>
          </a:p>
        </p:txBody>
      </p:sp>
    </p:spTree>
    <p:extLst>
      <p:ext uri="{BB962C8B-B14F-4D97-AF65-F5344CB8AC3E}">
        <p14:creationId xmlns:p14="http://schemas.microsoft.com/office/powerpoint/2010/main" val="36213262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Shape 590"/>
          <p:cNvSpPr>
            <a:spLocks noGrp="1" noRot="1" noChangeAspect="1"/>
          </p:cNvSpPr>
          <p:nvPr>
            <p:ph type="sldImg"/>
          </p:nvPr>
        </p:nvSpPr>
        <p:spPr>
          <a:prstGeom prst="rect">
            <a:avLst/>
          </a:prstGeom>
        </p:spPr>
        <p:txBody>
          <a:bodyPr/>
          <a:lstStyle/>
          <a:p>
            <a:endParaRPr/>
          </a:p>
        </p:txBody>
      </p:sp>
      <p:sp>
        <p:nvSpPr>
          <p:cNvPr id="591" name="Shape 591"/>
          <p:cNvSpPr>
            <a:spLocks noGrp="1"/>
          </p:cNvSpPr>
          <p:nvPr>
            <p:ph type="body" sz="quarter" idx="1"/>
          </p:nvPr>
        </p:nvSpPr>
        <p:spPr>
          <a:prstGeom prst="rect">
            <a:avLst/>
          </a:prstGeom>
        </p:spPr>
        <p:txBody>
          <a:bodyPr/>
          <a:lstStyle/>
          <a:p>
            <a:r>
              <a:t>Our second real-world sustainability measure in this section is Genuine Saving.</a:t>
            </a:r>
          </a:p>
        </p:txBody>
      </p:sp>
    </p:spTree>
    <p:extLst>
      <p:ext uri="{BB962C8B-B14F-4D97-AF65-F5344CB8AC3E}">
        <p14:creationId xmlns:p14="http://schemas.microsoft.com/office/powerpoint/2010/main" val="6070850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Shape 594"/>
          <p:cNvSpPr>
            <a:spLocks noGrp="1" noRot="1" noChangeAspect="1"/>
          </p:cNvSpPr>
          <p:nvPr>
            <p:ph type="sldImg"/>
          </p:nvPr>
        </p:nvSpPr>
        <p:spPr>
          <a:prstGeom prst="rect">
            <a:avLst/>
          </a:prstGeom>
        </p:spPr>
        <p:txBody>
          <a:bodyPr/>
          <a:lstStyle/>
          <a:p>
            <a:endParaRPr/>
          </a:p>
        </p:txBody>
      </p:sp>
      <p:sp>
        <p:nvSpPr>
          <p:cNvPr id="595" name="Shape 595"/>
          <p:cNvSpPr>
            <a:spLocks noGrp="1"/>
          </p:cNvSpPr>
          <p:nvPr>
            <p:ph type="body" sz="quarter" idx="1"/>
          </p:nvPr>
        </p:nvSpPr>
        <p:spPr>
          <a:prstGeom prst="rect">
            <a:avLst/>
          </a:prstGeom>
        </p:spPr>
        <p:txBody>
          <a:bodyPr/>
          <a:lstStyle/>
          <a:p>
            <a:r>
              <a:t>GS tries to operationalise the idea of measuring changes in total wealth.</a:t>
            </a:r>
          </a:p>
          <a:p>
            <a:endParaRPr/>
          </a:p>
          <a:p>
            <a:r>
              <a:t>Now, as we said earlier, measuring even just the </a:t>
            </a:r>
            <a:r>
              <a:rPr b="1"/>
              <a:t>changes</a:t>
            </a:r>
            <a:r>
              <a:t> in total wealth (and not even total wealth itself) is effectively impossible. So what GS sets out to measure is less than this: … (no social capital)</a:t>
            </a:r>
          </a:p>
        </p:txBody>
      </p:sp>
    </p:spTree>
    <p:extLst>
      <p:ext uri="{BB962C8B-B14F-4D97-AF65-F5344CB8AC3E}">
        <p14:creationId xmlns:p14="http://schemas.microsoft.com/office/powerpoint/2010/main" val="36821193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Shape 608"/>
          <p:cNvSpPr>
            <a:spLocks noGrp="1" noRot="1" noChangeAspect="1"/>
          </p:cNvSpPr>
          <p:nvPr>
            <p:ph type="sldImg"/>
          </p:nvPr>
        </p:nvSpPr>
        <p:spPr>
          <a:prstGeom prst="rect">
            <a:avLst/>
          </a:prstGeom>
        </p:spPr>
        <p:txBody>
          <a:bodyPr/>
          <a:lstStyle/>
          <a:p>
            <a:endParaRPr/>
          </a:p>
        </p:txBody>
      </p:sp>
      <p:sp>
        <p:nvSpPr>
          <p:cNvPr id="609" name="Shape 609"/>
          <p:cNvSpPr>
            <a:spLocks noGrp="1"/>
          </p:cNvSpPr>
          <p:nvPr>
            <p:ph type="body" sz="quarter" idx="1"/>
          </p:nvPr>
        </p:nvSpPr>
        <p:spPr>
          <a:prstGeom prst="rect">
            <a:avLst/>
          </a:prstGeom>
        </p:spPr>
        <p:txBody>
          <a:bodyPr/>
          <a:lstStyle/>
          <a:p>
            <a:r>
              <a:t>But</a:t>
            </a:r>
            <a:r>
              <a:rPr b="1"/>
              <a:t> in practice</a:t>
            </a:r>
            <a:r>
              <a:t>, it currently does this: </a:t>
            </a:r>
          </a:p>
          <a:p>
            <a:endParaRPr/>
          </a:p>
          <a:p>
            <a:r>
              <a:t>education spending a very crude measure of human capital investment — but readily available in many countries over long periods</a:t>
            </a:r>
          </a:p>
        </p:txBody>
      </p:sp>
    </p:spTree>
    <p:extLst>
      <p:ext uri="{BB962C8B-B14F-4D97-AF65-F5344CB8AC3E}">
        <p14:creationId xmlns:p14="http://schemas.microsoft.com/office/powerpoint/2010/main" val="13319680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 name="Shape 613"/>
          <p:cNvSpPr>
            <a:spLocks noGrp="1" noRot="1" noChangeAspect="1"/>
          </p:cNvSpPr>
          <p:nvPr>
            <p:ph type="sldImg"/>
          </p:nvPr>
        </p:nvSpPr>
        <p:spPr>
          <a:prstGeom prst="rect">
            <a:avLst/>
          </a:prstGeom>
        </p:spPr>
        <p:txBody>
          <a:bodyPr/>
          <a:lstStyle/>
          <a:p>
            <a:endParaRPr/>
          </a:p>
        </p:txBody>
      </p:sp>
      <p:sp>
        <p:nvSpPr>
          <p:cNvPr id="614" name="Shape 614"/>
          <p:cNvSpPr>
            <a:spLocks noGrp="1"/>
          </p:cNvSpPr>
          <p:nvPr>
            <p:ph type="body" sz="quarter" idx="1"/>
          </p:nvPr>
        </p:nvSpPr>
        <p:spPr>
          <a:prstGeom prst="rect">
            <a:avLst/>
          </a:prstGeom>
        </p:spPr>
        <p:txBody>
          <a:bodyPr/>
          <a:lstStyle/>
          <a:p>
            <a:r>
              <a:t>Example calculation: Bolivia.</a:t>
            </a:r>
          </a:p>
          <a:p>
            <a:endParaRPr/>
          </a:p>
          <a:p>
            <a:r>
              <a:t>Not even weakly sustainable.</a:t>
            </a:r>
          </a:p>
        </p:txBody>
      </p:sp>
    </p:spTree>
    <p:extLst>
      <p:ext uri="{BB962C8B-B14F-4D97-AF65-F5344CB8AC3E}">
        <p14:creationId xmlns:p14="http://schemas.microsoft.com/office/powerpoint/2010/main" val="2019885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 name="Shape 618"/>
          <p:cNvSpPr>
            <a:spLocks noGrp="1" noRot="1" noChangeAspect="1"/>
          </p:cNvSpPr>
          <p:nvPr>
            <p:ph type="sldImg"/>
          </p:nvPr>
        </p:nvSpPr>
        <p:spPr>
          <a:prstGeom prst="rect">
            <a:avLst/>
          </a:prstGeom>
        </p:spPr>
        <p:txBody>
          <a:bodyPr/>
          <a:lstStyle/>
          <a:p>
            <a:endParaRPr/>
          </a:p>
        </p:txBody>
      </p:sp>
      <p:sp>
        <p:nvSpPr>
          <p:cNvPr id="619" name="Shape 619"/>
          <p:cNvSpPr>
            <a:spLocks noGrp="1"/>
          </p:cNvSpPr>
          <p:nvPr>
            <p:ph type="body" sz="quarter" idx="1"/>
          </p:nvPr>
        </p:nvSpPr>
        <p:spPr>
          <a:prstGeom prst="rect">
            <a:avLst/>
          </a:prstGeom>
        </p:spPr>
        <p:txBody>
          <a:bodyPr/>
          <a:lstStyle/>
          <a:p>
            <a:r>
              <a:t>Across world. Note: expressed as % of GNP. I.e. as a savings rate rather than simple savings.</a:t>
            </a:r>
          </a:p>
          <a:p>
            <a:endParaRPr/>
          </a:p>
          <a:p>
            <a:r>
              <a:t>East Asia high</a:t>
            </a:r>
          </a:p>
          <a:p>
            <a:r>
              <a:t>North Africa and Middle East low</a:t>
            </a:r>
          </a:p>
        </p:txBody>
      </p:sp>
    </p:spTree>
    <p:extLst>
      <p:ext uri="{BB962C8B-B14F-4D97-AF65-F5344CB8AC3E}">
        <p14:creationId xmlns:p14="http://schemas.microsoft.com/office/powerpoint/2010/main" val="1237807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 name="Shape 625"/>
          <p:cNvSpPr>
            <a:spLocks noGrp="1" noRot="1" noChangeAspect="1"/>
          </p:cNvSpPr>
          <p:nvPr>
            <p:ph type="sldImg"/>
          </p:nvPr>
        </p:nvSpPr>
        <p:spPr>
          <a:prstGeom prst="rect">
            <a:avLst/>
          </a:prstGeom>
        </p:spPr>
        <p:txBody>
          <a:bodyPr/>
          <a:lstStyle/>
          <a:p>
            <a:endParaRPr/>
          </a:p>
        </p:txBody>
      </p:sp>
      <p:sp>
        <p:nvSpPr>
          <p:cNvPr id="626" name="Shape 626"/>
          <p:cNvSpPr>
            <a:spLocks noGrp="1"/>
          </p:cNvSpPr>
          <p:nvPr>
            <p:ph type="body" sz="quarter" idx="1"/>
          </p:nvPr>
        </p:nvSpPr>
        <p:spPr>
          <a:prstGeom prst="rect">
            <a:avLst/>
          </a:prstGeom>
        </p:spPr>
        <p:txBody>
          <a:bodyPr/>
          <a:lstStyle/>
          <a:p>
            <a:r>
              <a:t>Data issues. Need data for many countries over long periods. Some of these things are non-trivial to value. And there are hundreds of them.</a:t>
            </a:r>
          </a:p>
          <a:p>
            <a:endParaRPr/>
          </a:p>
          <a:p>
            <a:r>
              <a:t>But being worked on all the time…</a:t>
            </a:r>
          </a:p>
          <a:p>
            <a:r>
              <a:t> </a:t>
            </a:r>
          </a:p>
        </p:txBody>
      </p:sp>
    </p:spTree>
    <p:extLst>
      <p:ext uri="{BB962C8B-B14F-4D97-AF65-F5344CB8AC3E}">
        <p14:creationId xmlns:p14="http://schemas.microsoft.com/office/powerpoint/2010/main" val="637354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noRot="1" noChangeAspect="1"/>
          </p:cNvSpPr>
          <p:nvPr>
            <p:ph type="sldImg"/>
          </p:nvPr>
        </p:nvSpPr>
        <p:spPr>
          <a:prstGeom prst="rect">
            <a:avLst/>
          </a:prstGeom>
        </p:spPr>
        <p:txBody>
          <a:bodyPr/>
          <a:lstStyle/>
          <a:p>
            <a:endParaRPr/>
          </a:p>
        </p:txBody>
      </p:sp>
      <p:sp>
        <p:nvSpPr>
          <p:cNvPr id="146" name="Shape 146"/>
          <p:cNvSpPr>
            <a:spLocks noGrp="1"/>
          </p:cNvSpPr>
          <p:nvPr>
            <p:ph type="body" sz="quarter" idx="1"/>
          </p:nvPr>
        </p:nvSpPr>
        <p:spPr>
          <a:prstGeom prst="rect">
            <a:avLst/>
          </a:prstGeom>
        </p:spPr>
        <p:txBody>
          <a:bodyPr/>
          <a:lstStyle/>
          <a:p>
            <a:r>
              <a:t>GDP can be measured three ways.</a:t>
            </a:r>
          </a:p>
          <a:p>
            <a:endParaRPr/>
          </a:p>
          <a:p>
            <a:pPr marL="139700" indent="-139700">
              <a:buSzPct val="110000"/>
              <a:buChar char="-"/>
            </a:pPr>
            <a:r>
              <a:t> By adding up all expenditure on goods and services (col 1)</a:t>
            </a:r>
          </a:p>
          <a:p>
            <a:pPr marL="139700" indent="-139700">
              <a:buSzPct val="110000"/>
              <a:buChar char="-"/>
            </a:pPr>
            <a:endParaRPr/>
          </a:p>
          <a:p>
            <a:pPr marL="139700" indent="-139700">
              <a:buSzPct val="110000"/>
              <a:buChar char="-"/>
            </a:pPr>
            <a:r>
              <a:t> By adding up the value added by labour and capital in transforming inputs into outputs (col 2)</a:t>
            </a:r>
          </a:p>
          <a:p>
            <a:endParaRPr/>
          </a:p>
          <a:p>
            <a:r>
              <a:t>- By adding up income received from the production of goods and services: </a:t>
            </a:r>
          </a:p>
          <a:p>
            <a:r>
              <a:t>wages that compensate labour, rent as payment for resources, and profit as reward for entrepreneurial risk-taking (col 3)</a:t>
            </a:r>
          </a:p>
          <a:p>
            <a:endParaRPr/>
          </a:p>
          <a:p>
            <a:r>
              <a:t>Should all come to the same figure. Snapshot of macroeconomic activity.</a:t>
            </a:r>
          </a:p>
          <a:p>
            <a:endParaRPr/>
          </a:p>
          <a:p>
            <a:r>
              <a:t>Italy 1996. </a:t>
            </a:r>
          </a:p>
          <a:p>
            <a:r>
              <a:t>GDP just short of €2tn.</a:t>
            </a:r>
          </a:p>
        </p:txBody>
      </p:sp>
    </p:spTree>
    <p:extLst>
      <p:ext uri="{BB962C8B-B14F-4D97-AF65-F5344CB8AC3E}">
        <p14:creationId xmlns:p14="http://schemas.microsoft.com/office/powerpoint/2010/main" val="21782704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Shape 100"/>
          <p:cNvSpPr>
            <a:spLocks noGrp="1" noRot="1" noChangeAspect="1"/>
          </p:cNvSpPr>
          <p:nvPr>
            <p:ph type="sldImg"/>
          </p:nvPr>
        </p:nvSpPr>
        <p:spPr>
          <a:prstGeom prst="rect">
            <a:avLst/>
          </a:prstGeom>
        </p:spPr>
        <p:txBody>
          <a:bodyPr/>
          <a:lstStyle/>
          <a:p>
            <a:endParaRPr/>
          </a:p>
        </p:txBody>
      </p:sp>
      <p:sp>
        <p:nvSpPr>
          <p:cNvPr id="101" name="Shape 101"/>
          <p:cNvSpPr>
            <a:spLocks noGrp="1"/>
          </p:cNvSpPr>
          <p:nvPr>
            <p:ph type="body" sz="quarter" idx="1"/>
          </p:nvPr>
        </p:nvSpPr>
        <p:spPr>
          <a:prstGeom prst="rect">
            <a:avLst/>
          </a:prstGeom>
        </p:spPr>
        <p:txBody>
          <a:bodyPr/>
          <a:lstStyle/>
          <a:p>
            <a:r>
              <a:t>Motivation for today’s lecture?</a:t>
            </a:r>
          </a:p>
          <a:p>
            <a:endParaRPr/>
          </a:p>
          <a:p>
            <a:r>
              <a:t>If you follow the news at all, you’ll hear a lot about three of the conventional measures of economic performance:</a:t>
            </a:r>
          </a:p>
          <a:p>
            <a:r>
              <a:t>unemployment</a:t>
            </a:r>
          </a:p>
          <a:p>
            <a:r>
              <a:t>inflation</a:t>
            </a:r>
          </a:p>
          <a:p>
            <a:r>
              <a:t>and especially, GDP</a:t>
            </a:r>
          </a:p>
          <a:p>
            <a:endParaRPr/>
          </a:p>
          <a:p>
            <a:pPr>
              <a:defRPr b="1"/>
            </a:pPr>
            <a:r>
              <a:t>Declining GDP means recession; </a:t>
            </a:r>
          </a:p>
          <a:p>
            <a:pPr>
              <a:defRPr b="1"/>
            </a:pPr>
            <a:r>
              <a:t>rising GDP is economic growth, </a:t>
            </a:r>
          </a:p>
          <a:p>
            <a:pPr>
              <a:defRPr b="1"/>
            </a:pPr>
            <a:endParaRPr/>
          </a:p>
          <a:p>
            <a:pPr>
              <a:defRPr b="1"/>
            </a:pPr>
            <a:r>
              <a:t>and economic growth is almost always presented as a wholly positive thing, and as a major goal of policy</a:t>
            </a:r>
          </a:p>
        </p:txBody>
      </p:sp>
    </p:spTree>
    <p:extLst>
      <p:ext uri="{BB962C8B-B14F-4D97-AF65-F5344CB8AC3E}">
        <p14:creationId xmlns:p14="http://schemas.microsoft.com/office/powerpoint/2010/main" val="2639861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 name="Shape 781"/>
          <p:cNvSpPr>
            <a:spLocks noGrp="1" noRot="1" noChangeAspect="1"/>
          </p:cNvSpPr>
          <p:nvPr>
            <p:ph type="sldImg"/>
          </p:nvPr>
        </p:nvSpPr>
        <p:spPr>
          <a:prstGeom prst="rect">
            <a:avLst/>
          </a:prstGeom>
        </p:spPr>
        <p:txBody>
          <a:bodyPr/>
          <a:lstStyle/>
          <a:p>
            <a:endParaRPr/>
          </a:p>
        </p:txBody>
      </p:sp>
      <p:sp>
        <p:nvSpPr>
          <p:cNvPr id="782" name="Shape 782"/>
          <p:cNvSpPr>
            <a:spLocks noGrp="1"/>
          </p:cNvSpPr>
          <p:nvPr>
            <p:ph type="body" sz="quarter" idx="1"/>
          </p:nvPr>
        </p:nvSpPr>
        <p:spPr>
          <a:prstGeom prst="rect">
            <a:avLst/>
          </a:prstGeom>
        </p:spPr>
        <p:txBody>
          <a:bodyPr/>
          <a:lstStyle/>
          <a:p>
            <a:r>
              <a:t>Top 10 and bottom 10 countries, with a breakdown of their scores.</a:t>
            </a:r>
          </a:p>
          <a:p>
            <a:endParaRPr/>
          </a:p>
          <a:p>
            <a:r>
              <a:t>Generalisations we can draw from these: it’s good to be an island, and it’s good to be South American.</a:t>
            </a:r>
          </a:p>
          <a:p>
            <a:r>
              <a:t>It’s bad to be formerly Communist, and it’s bad to have war or political instability.</a:t>
            </a:r>
          </a:p>
          <a:p>
            <a:endParaRPr/>
          </a:p>
          <a:p>
            <a:r>
              <a:t>Notice there are no really rich countries at the top of the list — because their EF is so high.</a:t>
            </a:r>
          </a:p>
        </p:txBody>
      </p:sp>
    </p:spTree>
    <p:extLst>
      <p:ext uri="{BB962C8B-B14F-4D97-AF65-F5344CB8AC3E}">
        <p14:creationId xmlns:p14="http://schemas.microsoft.com/office/powerpoint/2010/main" val="13134746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 name="Shape 787"/>
          <p:cNvSpPr>
            <a:spLocks noGrp="1" noRot="1" noChangeAspect="1"/>
          </p:cNvSpPr>
          <p:nvPr>
            <p:ph type="sldImg"/>
          </p:nvPr>
        </p:nvSpPr>
        <p:spPr>
          <a:prstGeom prst="rect">
            <a:avLst/>
          </a:prstGeom>
        </p:spPr>
        <p:txBody>
          <a:bodyPr/>
          <a:lstStyle/>
          <a:p>
            <a:endParaRPr/>
          </a:p>
        </p:txBody>
      </p:sp>
      <p:sp>
        <p:nvSpPr>
          <p:cNvPr id="788" name="Shape 788"/>
          <p:cNvSpPr>
            <a:spLocks noGrp="1"/>
          </p:cNvSpPr>
          <p:nvPr>
            <p:ph type="body" sz="quarter" idx="1"/>
          </p:nvPr>
        </p:nvSpPr>
        <p:spPr>
          <a:prstGeom prst="rect">
            <a:avLst/>
          </a:prstGeom>
        </p:spPr>
        <p:txBody>
          <a:bodyPr/>
          <a:lstStyle/>
          <a:p>
            <a:r>
              <a:t>Here are the UK and US, at 108 and 150 out of 178.</a:t>
            </a:r>
          </a:p>
          <a:p>
            <a:r>
              <a:t>(EF = hectares/person?)</a:t>
            </a:r>
          </a:p>
          <a:p>
            <a:endParaRPr/>
          </a:p>
          <a:p>
            <a:r>
              <a:t>And this is the main point that the HPI brings across. The US and UK and other western democracies are on average the richest, healthiest and happiest nations </a:t>
            </a:r>
          </a:p>
          <a:p>
            <a:r>
              <a:t>— but compared to many other countries in the world we are deeply inefficient (even wasteful) in turning the fruits of nature into happy healthy lives.</a:t>
            </a:r>
          </a:p>
        </p:txBody>
      </p:sp>
    </p:spTree>
    <p:extLst>
      <p:ext uri="{BB962C8B-B14F-4D97-AF65-F5344CB8AC3E}">
        <p14:creationId xmlns:p14="http://schemas.microsoft.com/office/powerpoint/2010/main" val="2985828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 name="Shape 655"/>
          <p:cNvSpPr>
            <a:spLocks noGrp="1" noRot="1" noChangeAspect="1"/>
          </p:cNvSpPr>
          <p:nvPr>
            <p:ph type="sldImg"/>
          </p:nvPr>
        </p:nvSpPr>
        <p:spPr>
          <a:prstGeom prst="rect">
            <a:avLst/>
          </a:prstGeom>
        </p:spPr>
        <p:txBody>
          <a:bodyPr/>
          <a:lstStyle/>
          <a:p>
            <a:endParaRPr/>
          </a:p>
        </p:txBody>
      </p:sp>
      <p:sp>
        <p:nvSpPr>
          <p:cNvPr id="656" name="Shape 656"/>
          <p:cNvSpPr>
            <a:spLocks noGrp="1"/>
          </p:cNvSpPr>
          <p:nvPr>
            <p:ph type="body" sz="quarter" idx="1"/>
          </p:nvPr>
        </p:nvSpPr>
        <p:spPr>
          <a:prstGeom prst="rect">
            <a:avLst/>
          </a:prstGeom>
        </p:spPr>
        <p:txBody>
          <a:bodyPr/>
          <a:lstStyle/>
          <a:p>
            <a:r>
              <a:t>This is the idea behind the EF.</a:t>
            </a:r>
          </a:p>
          <a:p>
            <a:r>
              <a:t>Embodies the idea of ecological limits in </a:t>
            </a:r>
            <a:r>
              <a:rPr b="1"/>
              <a:t>land area</a:t>
            </a:r>
            <a:r>
              <a:t>. </a:t>
            </a:r>
          </a:p>
          <a:p>
            <a:r>
              <a:t>This is a bio-physical qty — unlike the capitals approach, where it’s all monetary, with no upper bound.</a:t>
            </a:r>
          </a:p>
          <a:p>
            <a:endParaRPr/>
          </a:p>
          <a:p>
            <a:r>
              <a:t>ACC = original title (Wackernagel’s PhD).</a:t>
            </a:r>
          </a:p>
          <a:p>
            <a:endParaRPr/>
          </a:p>
          <a:p>
            <a:r>
              <a:t>Sustainability would mean we’re not consuming more services than those that flow sustainably from the land available.</a:t>
            </a:r>
          </a:p>
        </p:txBody>
      </p:sp>
    </p:spTree>
    <p:extLst>
      <p:ext uri="{BB962C8B-B14F-4D97-AF65-F5344CB8AC3E}">
        <p14:creationId xmlns:p14="http://schemas.microsoft.com/office/powerpoint/2010/main" val="35954694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 name="Shape 663"/>
          <p:cNvSpPr>
            <a:spLocks noGrp="1" noRot="1" noChangeAspect="1"/>
          </p:cNvSpPr>
          <p:nvPr>
            <p:ph type="sldImg"/>
          </p:nvPr>
        </p:nvSpPr>
        <p:spPr>
          <a:prstGeom prst="rect">
            <a:avLst/>
          </a:prstGeom>
        </p:spPr>
        <p:txBody>
          <a:bodyPr/>
          <a:lstStyle/>
          <a:p>
            <a:endParaRPr/>
          </a:p>
        </p:txBody>
      </p:sp>
      <p:sp>
        <p:nvSpPr>
          <p:cNvPr id="664" name="Shape 664"/>
          <p:cNvSpPr>
            <a:spLocks noGrp="1"/>
          </p:cNvSpPr>
          <p:nvPr>
            <p:ph type="body" sz="quarter" idx="1"/>
          </p:nvPr>
        </p:nvSpPr>
        <p:spPr>
          <a:prstGeom prst="rect">
            <a:avLst/>
          </a:prstGeom>
        </p:spPr>
        <p:txBody>
          <a:bodyPr/>
          <a:lstStyle/>
          <a:p>
            <a:r>
              <a:t>WWF Living Planet reports give a nice summary of the components of the EF.</a:t>
            </a:r>
          </a:p>
          <a:p>
            <a:endParaRPr/>
          </a:p>
          <a:p>
            <a:r>
              <a:t>[go through it?]</a:t>
            </a:r>
          </a:p>
        </p:txBody>
      </p:sp>
    </p:spTree>
    <p:extLst>
      <p:ext uri="{BB962C8B-B14F-4D97-AF65-F5344CB8AC3E}">
        <p14:creationId xmlns:p14="http://schemas.microsoft.com/office/powerpoint/2010/main" val="3283649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noRot="1" noChangeAspect="1"/>
          </p:cNvSpPr>
          <p:nvPr>
            <p:ph type="sldImg"/>
          </p:nvPr>
        </p:nvSpPr>
        <p:spPr>
          <a:prstGeom prst="rect">
            <a:avLst/>
          </a:prstGeom>
        </p:spPr>
        <p:txBody>
          <a:bodyPr/>
          <a:lstStyle/>
          <a:p>
            <a:endParaRPr/>
          </a:p>
        </p:txBody>
      </p:sp>
      <p:sp>
        <p:nvSpPr>
          <p:cNvPr id="668" name="Shape 668"/>
          <p:cNvSpPr>
            <a:spLocks noGrp="1"/>
          </p:cNvSpPr>
          <p:nvPr>
            <p:ph type="body" sz="quarter" idx="1"/>
          </p:nvPr>
        </p:nvSpPr>
        <p:spPr>
          <a:prstGeom prst="rect">
            <a:avLst/>
          </a:prstGeom>
        </p:spPr>
        <p:txBody>
          <a:bodyPr/>
          <a:lstStyle/>
          <a:p>
            <a:r>
              <a:t>1961 - 2007</a:t>
            </a:r>
          </a:p>
          <a:p>
            <a:endParaRPr/>
          </a:p>
          <a:p>
            <a:r>
              <a:t>Measure biocapacity in planet Earths — and we </a:t>
            </a:r>
            <a:r>
              <a:rPr b="1"/>
              <a:t>have</a:t>
            </a:r>
            <a:r>
              <a:t> exactly </a:t>
            </a:r>
            <a:r>
              <a:rPr b="1"/>
              <a:t>one</a:t>
            </a:r>
            <a:r>
              <a:t>.</a:t>
            </a:r>
          </a:p>
          <a:p>
            <a:r>
              <a:t>Since the mid 70s we’ve been using more than one planet’s resources </a:t>
            </a:r>
            <a:br/>
            <a:r>
              <a:t>— i.e. taking more than just the interest on our natural capital.</a:t>
            </a:r>
          </a:p>
          <a:p>
            <a:endParaRPr/>
          </a:p>
          <a:p>
            <a:r>
              <a:t>And what’s pushed us over that threshold? Taking us back to last week’s topic: CO2. Everything else has increased only rather slowly.</a:t>
            </a:r>
          </a:p>
        </p:txBody>
      </p:sp>
    </p:spTree>
    <p:extLst>
      <p:ext uri="{BB962C8B-B14F-4D97-AF65-F5344CB8AC3E}">
        <p14:creationId xmlns:p14="http://schemas.microsoft.com/office/powerpoint/2010/main" val="29907971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 name="Shape 673"/>
          <p:cNvSpPr>
            <a:spLocks noGrp="1" noRot="1" noChangeAspect="1"/>
          </p:cNvSpPr>
          <p:nvPr>
            <p:ph type="sldImg"/>
          </p:nvPr>
        </p:nvSpPr>
        <p:spPr>
          <a:prstGeom prst="rect">
            <a:avLst/>
          </a:prstGeom>
        </p:spPr>
        <p:txBody>
          <a:bodyPr/>
          <a:lstStyle/>
          <a:p>
            <a:endParaRPr/>
          </a:p>
        </p:txBody>
      </p:sp>
      <p:sp>
        <p:nvSpPr>
          <p:cNvPr id="674" name="Shape 674"/>
          <p:cNvSpPr>
            <a:spLocks noGrp="1"/>
          </p:cNvSpPr>
          <p:nvPr>
            <p:ph type="body" sz="quarter" idx="1"/>
          </p:nvPr>
        </p:nvSpPr>
        <p:spPr>
          <a:prstGeom prst="rect">
            <a:avLst/>
          </a:prstGeom>
        </p:spPr>
        <p:txBody>
          <a:bodyPr/>
          <a:lstStyle/>
          <a:p>
            <a:r>
              <a:rPr dirty="0"/>
              <a:t>Now, actually, it’s a bit problematic for the EF that this represents such a big share.</a:t>
            </a:r>
          </a:p>
          <a:p>
            <a:endParaRPr dirty="0"/>
          </a:p>
          <a:p>
            <a:r>
              <a:rPr dirty="0"/>
              <a:t>Because one of the main limitations of ecological footprint is its ability to deal with fossil fuel consumption adequately.</a:t>
            </a:r>
          </a:p>
          <a:p>
            <a:endParaRPr dirty="0"/>
          </a:p>
          <a:p>
            <a:r>
              <a:rPr dirty="0"/>
              <a:t>…</a:t>
            </a:r>
          </a:p>
        </p:txBody>
      </p:sp>
    </p:spTree>
    <p:extLst>
      <p:ext uri="{BB962C8B-B14F-4D97-AF65-F5344CB8AC3E}">
        <p14:creationId xmlns:p14="http://schemas.microsoft.com/office/powerpoint/2010/main" val="23965077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 name="Shape 679"/>
          <p:cNvSpPr>
            <a:spLocks noGrp="1" noRot="1" noChangeAspect="1"/>
          </p:cNvSpPr>
          <p:nvPr>
            <p:ph type="sldImg"/>
          </p:nvPr>
        </p:nvSpPr>
        <p:spPr>
          <a:prstGeom prst="rect">
            <a:avLst/>
          </a:prstGeom>
        </p:spPr>
        <p:txBody>
          <a:bodyPr/>
          <a:lstStyle/>
          <a:p>
            <a:endParaRPr/>
          </a:p>
        </p:txBody>
      </p:sp>
      <p:sp>
        <p:nvSpPr>
          <p:cNvPr id="680" name="Shape 680"/>
          <p:cNvSpPr>
            <a:spLocks noGrp="1"/>
          </p:cNvSpPr>
          <p:nvPr>
            <p:ph type="body" sz="quarter" idx="1"/>
          </p:nvPr>
        </p:nvSpPr>
        <p:spPr>
          <a:prstGeom prst="rect">
            <a:avLst/>
          </a:prstGeom>
        </p:spPr>
        <p:txBody>
          <a:bodyPr/>
          <a:lstStyle/>
          <a:p>
            <a:r>
              <a:t>Nuclear — took into account land around Chernobyl taken out of productive use to state that nuclear is equivalent to fossil fuels</a:t>
            </a:r>
          </a:p>
          <a:p>
            <a:endParaRPr/>
          </a:p>
          <a:p>
            <a:r>
              <a:t>Excellent for teaching and other communications.</a:t>
            </a:r>
          </a:p>
          <a:p>
            <a:r>
              <a:t>Too tree-hugging for most economists!</a:t>
            </a:r>
          </a:p>
        </p:txBody>
      </p:sp>
    </p:spTree>
    <p:extLst>
      <p:ext uri="{BB962C8B-B14F-4D97-AF65-F5344CB8AC3E}">
        <p14:creationId xmlns:p14="http://schemas.microsoft.com/office/powerpoint/2010/main" val="11972257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Shape 590"/>
          <p:cNvSpPr>
            <a:spLocks noGrp="1" noRot="1" noChangeAspect="1"/>
          </p:cNvSpPr>
          <p:nvPr>
            <p:ph type="sldImg"/>
          </p:nvPr>
        </p:nvSpPr>
        <p:spPr>
          <a:prstGeom prst="rect">
            <a:avLst/>
          </a:prstGeom>
        </p:spPr>
        <p:txBody>
          <a:bodyPr/>
          <a:lstStyle/>
          <a:p>
            <a:endParaRPr/>
          </a:p>
        </p:txBody>
      </p:sp>
      <p:sp>
        <p:nvSpPr>
          <p:cNvPr id="591" name="Shape 591"/>
          <p:cNvSpPr>
            <a:spLocks noGrp="1"/>
          </p:cNvSpPr>
          <p:nvPr>
            <p:ph type="body" sz="quarter" idx="1"/>
          </p:nvPr>
        </p:nvSpPr>
        <p:spPr>
          <a:prstGeom prst="rect">
            <a:avLst/>
          </a:prstGeom>
        </p:spPr>
        <p:txBody>
          <a:bodyPr/>
          <a:lstStyle/>
          <a:p>
            <a:r>
              <a:t>Our second real-world sustainability measure in this section is Genuine Saving.</a:t>
            </a:r>
          </a:p>
        </p:txBody>
      </p:sp>
    </p:spTree>
    <p:extLst>
      <p:ext uri="{BB962C8B-B14F-4D97-AF65-F5344CB8AC3E}">
        <p14:creationId xmlns:p14="http://schemas.microsoft.com/office/powerpoint/2010/main" val="17330520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Shape 590"/>
          <p:cNvSpPr>
            <a:spLocks noGrp="1" noRot="1" noChangeAspect="1"/>
          </p:cNvSpPr>
          <p:nvPr>
            <p:ph type="sldImg"/>
          </p:nvPr>
        </p:nvSpPr>
        <p:spPr>
          <a:prstGeom prst="rect">
            <a:avLst/>
          </a:prstGeom>
        </p:spPr>
        <p:txBody>
          <a:bodyPr/>
          <a:lstStyle/>
          <a:p>
            <a:endParaRPr/>
          </a:p>
        </p:txBody>
      </p:sp>
      <p:sp>
        <p:nvSpPr>
          <p:cNvPr id="591" name="Shape 591"/>
          <p:cNvSpPr>
            <a:spLocks noGrp="1"/>
          </p:cNvSpPr>
          <p:nvPr>
            <p:ph type="body" sz="quarter" idx="1"/>
          </p:nvPr>
        </p:nvSpPr>
        <p:spPr>
          <a:prstGeom prst="rect">
            <a:avLst/>
          </a:prstGeom>
        </p:spPr>
        <p:txBody>
          <a:bodyPr/>
          <a:lstStyle/>
          <a:p>
            <a:r>
              <a:t>Our second real-world sustainability measure in this section is Genuine Saving.</a:t>
            </a:r>
          </a:p>
        </p:txBody>
      </p:sp>
    </p:spTree>
    <p:extLst>
      <p:ext uri="{BB962C8B-B14F-4D97-AF65-F5344CB8AC3E}">
        <p14:creationId xmlns:p14="http://schemas.microsoft.com/office/powerpoint/2010/main" val="1469023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a:spLocks noGrp="1" noRot="1" noChangeAspect="1"/>
          </p:cNvSpPr>
          <p:nvPr>
            <p:ph type="sldImg"/>
          </p:nvPr>
        </p:nvSpPr>
        <p:spPr>
          <a:prstGeom prst="rect">
            <a:avLst/>
          </a:prstGeom>
        </p:spPr>
        <p:txBody>
          <a:bodyPr/>
          <a:lstStyle/>
          <a:p>
            <a:endParaRPr/>
          </a:p>
        </p:txBody>
      </p:sp>
      <p:sp>
        <p:nvSpPr>
          <p:cNvPr id="185" name="Shape 185"/>
          <p:cNvSpPr>
            <a:spLocks noGrp="1"/>
          </p:cNvSpPr>
          <p:nvPr>
            <p:ph type="body" sz="quarter" idx="1"/>
          </p:nvPr>
        </p:nvSpPr>
        <p:spPr>
          <a:prstGeom prst="rect">
            <a:avLst/>
          </a:prstGeom>
        </p:spPr>
        <p:txBody>
          <a:bodyPr/>
          <a:lstStyle/>
          <a:p>
            <a:r>
              <a:rPr dirty="0"/>
              <a:t>And American senator Robert Kennedy made a very poetic speech on this topic in 1968… </a:t>
            </a:r>
          </a:p>
        </p:txBody>
      </p:sp>
    </p:spTree>
    <p:extLst>
      <p:ext uri="{BB962C8B-B14F-4D97-AF65-F5344CB8AC3E}">
        <p14:creationId xmlns:p14="http://schemas.microsoft.com/office/powerpoint/2010/main" val="20561238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Shape 590"/>
          <p:cNvSpPr>
            <a:spLocks noGrp="1" noRot="1" noChangeAspect="1"/>
          </p:cNvSpPr>
          <p:nvPr>
            <p:ph type="sldImg"/>
          </p:nvPr>
        </p:nvSpPr>
        <p:spPr>
          <a:prstGeom prst="rect">
            <a:avLst/>
          </a:prstGeom>
        </p:spPr>
        <p:txBody>
          <a:bodyPr/>
          <a:lstStyle/>
          <a:p>
            <a:endParaRPr/>
          </a:p>
        </p:txBody>
      </p:sp>
      <p:sp>
        <p:nvSpPr>
          <p:cNvPr id="591" name="Shape 591"/>
          <p:cNvSpPr>
            <a:spLocks noGrp="1"/>
          </p:cNvSpPr>
          <p:nvPr>
            <p:ph type="body" sz="quarter" idx="1"/>
          </p:nvPr>
        </p:nvSpPr>
        <p:spPr>
          <a:prstGeom prst="rect">
            <a:avLst/>
          </a:prstGeom>
        </p:spPr>
        <p:txBody>
          <a:bodyPr/>
          <a:lstStyle/>
          <a:p>
            <a:r>
              <a:t>Our second real-world sustainability measure in this section is Genuine Saving.</a:t>
            </a:r>
          </a:p>
        </p:txBody>
      </p:sp>
    </p:spTree>
    <p:extLst>
      <p:ext uri="{BB962C8B-B14F-4D97-AF65-F5344CB8AC3E}">
        <p14:creationId xmlns:p14="http://schemas.microsoft.com/office/powerpoint/2010/main" val="37832242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Shape 590"/>
          <p:cNvSpPr>
            <a:spLocks noGrp="1" noRot="1" noChangeAspect="1"/>
          </p:cNvSpPr>
          <p:nvPr>
            <p:ph type="sldImg"/>
          </p:nvPr>
        </p:nvSpPr>
        <p:spPr>
          <a:prstGeom prst="rect">
            <a:avLst/>
          </a:prstGeom>
        </p:spPr>
        <p:txBody>
          <a:bodyPr/>
          <a:lstStyle/>
          <a:p>
            <a:endParaRPr/>
          </a:p>
        </p:txBody>
      </p:sp>
      <p:sp>
        <p:nvSpPr>
          <p:cNvPr id="591" name="Shape 591"/>
          <p:cNvSpPr>
            <a:spLocks noGrp="1"/>
          </p:cNvSpPr>
          <p:nvPr>
            <p:ph type="body" sz="quarter" idx="1"/>
          </p:nvPr>
        </p:nvSpPr>
        <p:spPr>
          <a:prstGeom prst="rect">
            <a:avLst/>
          </a:prstGeom>
        </p:spPr>
        <p:txBody>
          <a:bodyPr/>
          <a:lstStyle/>
          <a:p>
            <a:r>
              <a:t>Our second real-world sustainability measure in this section is Genuine Saving.</a:t>
            </a:r>
          </a:p>
        </p:txBody>
      </p:sp>
    </p:spTree>
    <p:extLst>
      <p:ext uri="{BB962C8B-B14F-4D97-AF65-F5344CB8AC3E}">
        <p14:creationId xmlns:p14="http://schemas.microsoft.com/office/powerpoint/2010/main" val="4196869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a:spLocks noGrp="1" noRot="1" noChangeAspect="1"/>
          </p:cNvSpPr>
          <p:nvPr>
            <p:ph type="sldImg"/>
          </p:nvPr>
        </p:nvSpPr>
        <p:spPr>
          <a:prstGeom prst="rect">
            <a:avLst/>
          </a:prstGeom>
        </p:spPr>
        <p:txBody>
          <a:bodyPr/>
          <a:lstStyle/>
          <a:p>
            <a:endParaRPr/>
          </a:p>
        </p:txBody>
      </p:sp>
      <p:sp>
        <p:nvSpPr>
          <p:cNvPr id="185" name="Shape 185"/>
          <p:cNvSpPr>
            <a:spLocks noGrp="1"/>
          </p:cNvSpPr>
          <p:nvPr>
            <p:ph type="body" sz="quarter" idx="1"/>
          </p:nvPr>
        </p:nvSpPr>
        <p:spPr>
          <a:prstGeom prst="rect">
            <a:avLst/>
          </a:prstGeom>
        </p:spPr>
        <p:txBody>
          <a:bodyPr/>
          <a:lstStyle/>
          <a:p>
            <a:r>
              <a:rPr dirty="0"/>
              <a:t>And American senator Robert Kennedy made a very poetic speech on this topic in 1968… </a:t>
            </a:r>
          </a:p>
        </p:txBody>
      </p:sp>
    </p:spTree>
    <p:extLst>
      <p:ext uri="{BB962C8B-B14F-4D97-AF65-F5344CB8AC3E}">
        <p14:creationId xmlns:p14="http://schemas.microsoft.com/office/powerpoint/2010/main" val="2802223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Shape 100"/>
          <p:cNvSpPr>
            <a:spLocks noGrp="1" noRot="1" noChangeAspect="1"/>
          </p:cNvSpPr>
          <p:nvPr>
            <p:ph type="sldImg"/>
          </p:nvPr>
        </p:nvSpPr>
        <p:spPr>
          <a:prstGeom prst="rect">
            <a:avLst/>
          </a:prstGeom>
        </p:spPr>
        <p:txBody>
          <a:bodyPr/>
          <a:lstStyle/>
          <a:p>
            <a:endParaRPr/>
          </a:p>
        </p:txBody>
      </p:sp>
      <p:sp>
        <p:nvSpPr>
          <p:cNvPr id="101" name="Shape 101"/>
          <p:cNvSpPr>
            <a:spLocks noGrp="1"/>
          </p:cNvSpPr>
          <p:nvPr>
            <p:ph type="body" sz="quarter" idx="1"/>
          </p:nvPr>
        </p:nvSpPr>
        <p:spPr>
          <a:prstGeom prst="rect">
            <a:avLst/>
          </a:prstGeom>
        </p:spPr>
        <p:txBody>
          <a:bodyPr/>
          <a:lstStyle/>
          <a:p>
            <a:r>
              <a:t>Motivation for today’s lecture?</a:t>
            </a:r>
          </a:p>
          <a:p>
            <a:endParaRPr/>
          </a:p>
          <a:p>
            <a:r>
              <a:t>If you follow the news at all, you’ll hear a lot about three of the conventional measures of economic performance:</a:t>
            </a:r>
          </a:p>
          <a:p>
            <a:r>
              <a:t>unemployment</a:t>
            </a:r>
          </a:p>
          <a:p>
            <a:r>
              <a:t>inflation</a:t>
            </a:r>
          </a:p>
          <a:p>
            <a:r>
              <a:t>and especially, GDP</a:t>
            </a:r>
          </a:p>
          <a:p>
            <a:endParaRPr/>
          </a:p>
          <a:p>
            <a:pPr>
              <a:defRPr b="1"/>
            </a:pPr>
            <a:r>
              <a:t>Declining GDP means recession; </a:t>
            </a:r>
          </a:p>
          <a:p>
            <a:pPr>
              <a:defRPr b="1"/>
            </a:pPr>
            <a:r>
              <a:t>rising GDP is economic growth, </a:t>
            </a:r>
          </a:p>
          <a:p>
            <a:pPr>
              <a:defRPr b="1"/>
            </a:pPr>
            <a:endParaRPr/>
          </a:p>
          <a:p>
            <a:pPr>
              <a:defRPr b="1"/>
            </a:pPr>
            <a:r>
              <a:t>and economic growth is almost always presented as a wholly positive thing, and as a major goal of policy</a:t>
            </a:r>
          </a:p>
        </p:txBody>
      </p:sp>
    </p:spTree>
    <p:extLst>
      <p:ext uri="{BB962C8B-B14F-4D97-AF65-F5344CB8AC3E}">
        <p14:creationId xmlns:p14="http://schemas.microsoft.com/office/powerpoint/2010/main" val="2734344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a:spLocks noGrp="1" noRot="1" noChangeAspect="1"/>
          </p:cNvSpPr>
          <p:nvPr>
            <p:ph type="sldImg"/>
          </p:nvPr>
        </p:nvSpPr>
        <p:spPr>
          <a:prstGeom prst="rect">
            <a:avLst/>
          </a:prstGeom>
        </p:spPr>
        <p:txBody>
          <a:bodyPr/>
          <a:lstStyle/>
          <a:p>
            <a:endParaRPr/>
          </a:p>
        </p:txBody>
      </p:sp>
      <p:sp>
        <p:nvSpPr>
          <p:cNvPr id="227" name="Shape 227"/>
          <p:cNvSpPr>
            <a:spLocks noGrp="1"/>
          </p:cNvSpPr>
          <p:nvPr>
            <p:ph type="body" sz="quarter" idx="1"/>
          </p:nvPr>
        </p:nvSpPr>
        <p:spPr>
          <a:prstGeom prst="rect">
            <a:avLst/>
          </a:prstGeom>
        </p:spPr>
        <p:txBody>
          <a:bodyPr/>
          <a:lstStyle/>
          <a:p>
            <a:r>
              <a:t>Finally, changes in capital stocks, including natural capital, are not reflected. Environmental degradation and resource depletion are not accounted for.</a:t>
            </a:r>
          </a:p>
          <a:p>
            <a:endParaRPr/>
          </a:p>
          <a:p>
            <a:r>
              <a:t>(Which is really the same point we saw Stiglitz making about assets and liabilities just now, but since this is an env econ course it bears picking out specifically).</a:t>
            </a:r>
          </a:p>
        </p:txBody>
      </p:sp>
    </p:spTree>
    <p:extLst>
      <p:ext uri="{BB962C8B-B14F-4D97-AF65-F5344CB8AC3E}">
        <p14:creationId xmlns:p14="http://schemas.microsoft.com/office/powerpoint/2010/main" val="2889665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Shape 544"/>
          <p:cNvSpPr>
            <a:spLocks noGrp="1" noRot="1" noChangeAspect="1"/>
          </p:cNvSpPr>
          <p:nvPr>
            <p:ph type="sldImg"/>
          </p:nvPr>
        </p:nvSpPr>
        <p:spPr>
          <a:prstGeom prst="rect">
            <a:avLst/>
          </a:prstGeom>
        </p:spPr>
        <p:txBody>
          <a:bodyPr/>
          <a:lstStyle/>
          <a:p>
            <a:endParaRPr/>
          </a:p>
        </p:txBody>
      </p:sp>
      <p:sp>
        <p:nvSpPr>
          <p:cNvPr id="545" name="Shape 545"/>
          <p:cNvSpPr>
            <a:spLocks noGrp="1"/>
          </p:cNvSpPr>
          <p:nvPr>
            <p:ph type="body" sz="quarter" idx="1"/>
          </p:nvPr>
        </p:nvSpPr>
        <p:spPr>
          <a:prstGeom prst="rect">
            <a:avLst/>
          </a:prstGeom>
        </p:spPr>
        <p:txBody>
          <a:bodyPr/>
          <a:lstStyle/>
          <a:p>
            <a:pPr>
              <a:defRPr sz="1800"/>
            </a:pPr>
            <a:r>
              <a:t>So how is that operationalised?</a:t>
            </a:r>
          </a:p>
          <a:p>
            <a:pPr>
              <a:defRPr sz="1800"/>
            </a:pPr>
            <a:endParaRPr/>
          </a:p>
          <a:p>
            <a:pPr>
              <a:defRPr sz="1800"/>
            </a:pPr>
            <a:r>
              <a:t>Saw that GDP is consumption + gross investment.</a:t>
            </a:r>
          </a:p>
          <a:p>
            <a:pPr>
              <a:defRPr sz="1800"/>
            </a:pPr>
            <a:endParaRPr/>
          </a:p>
          <a:p>
            <a:pPr>
              <a:defRPr sz="1800"/>
            </a:pPr>
            <a:r>
              <a:t>Net Domestic Product — as perhaps implied by that point about GDP, </a:t>
            </a:r>
            <a:r>
              <a:rPr b="1"/>
              <a:t>subtracts</a:t>
            </a:r>
            <a:r>
              <a:t> capital depreciation from GDP.</a:t>
            </a:r>
          </a:p>
          <a:p>
            <a:pPr>
              <a:defRPr sz="1800"/>
            </a:pPr>
            <a:r>
              <a:t>But before we get excited, that’s not all kinds of capital. It’s just fixed or </a:t>
            </a:r>
            <a:r>
              <a:rPr b="1"/>
              <a:t>m</a:t>
            </a:r>
            <a:r>
              <a:t>anufactured capital: vehicles, machinery, and so on.</a:t>
            </a:r>
          </a:p>
          <a:p>
            <a:pPr>
              <a:defRPr sz="1800"/>
            </a:pPr>
            <a:endParaRPr/>
          </a:p>
          <a:p>
            <a:pPr>
              <a:defRPr sz="1800"/>
            </a:pPr>
            <a:r>
              <a:t>In the last 10 years NDP has been about 15% lower than GDP for European countries. The difference has increased with increasing technological development because capital — especially hardware and software — becomes obsolete and needs replacing frequently.</a:t>
            </a:r>
          </a:p>
          <a:p>
            <a:pPr>
              <a:defRPr sz="1800"/>
            </a:pPr>
            <a:endParaRPr/>
          </a:p>
          <a:p>
            <a:pPr>
              <a:defRPr sz="1800"/>
            </a:pPr>
            <a:r>
              <a:t>(Why not used instead of GDP? Eurostat: “Consumption of fixed capital is one of the most difficult </a:t>
            </a:r>
            <a:r>
              <a:rPr u="sng">
                <a:hlinkClick r:id="rId3"/>
              </a:rPr>
              <a:t>national accounts</a:t>
            </a:r>
            <a:r>
              <a:t> concepts to measure, so GDP is usually preferred for pragmatic reasons.”</a:t>
            </a:r>
          </a:p>
          <a:p>
            <a:pPr>
              <a:defRPr sz="1800"/>
            </a:pPr>
            <a:r>
              <a:t>— So even dm, depreciation of manufactured capital, is hard to measure — and that, in principle, has market prices.</a:t>
            </a:r>
          </a:p>
          <a:p>
            <a:pPr>
              <a:defRPr sz="1800"/>
            </a:pPr>
            <a:endParaRPr/>
          </a:p>
          <a:p>
            <a:pPr>
              <a:defRPr sz="1800"/>
            </a:pPr>
            <a:r>
              <a:t>But for a sustainability measure, this depreciation isn’t nearly enough. What if we’re digging non-renewable resources such as coal out of the ground, and harvesting a renewable resource such as fish faster than it can regenerate?</a:t>
            </a:r>
          </a:p>
          <a:p>
            <a:pPr>
              <a:defRPr sz="1800"/>
            </a:pPr>
            <a:endParaRPr/>
          </a:p>
          <a:p>
            <a:pPr>
              <a:defRPr sz="1800"/>
            </a:pPr>
            <a:r>
              <a:t>We should account for depreciation of our natural capital too. If we subtract this, this gives us our sustainable income — our quote from Hicks.</a:t>
            </a:r>
          </a:p>
          <a:p>
            <a:pPr>
              <a:defRPr sz="1800"/>
            </a:pPr>
            <a:endParaRPr/>
          </a:p>
          <a:p>
            <a:pPr>
              <a:defRPr sz="1800"/>
            </a:pPr>
            <a:r>
              <a:t>So that’s a sustainable income measure. Now what about changes in total wealth or capitals? Well, just subtract C.</a:t>
            </a:r>
          </a:p>
          <a:p>
            <a:pPr>
              <a:defRPr sz="1800"/>
            </a:pPr>
            <a:endParaRPr/>
          </a:p>
          <a:p>
            <a:pPr>
              <a:defRPr sz="1800"/>
            </a:pPr>
            <a:r>
              <a:t>Now — we talked earlier in this module about environmental valuation … but effectively, valuation on this scale — dn, encompassing literally everything — is impossible.</a:t>
            </a:r>
          </a:p>
          <a:p>
            <a:pPr>
              <a:defRPr sz="1800"/>
            </a:pPr>
            <a:endParaRPr/>
          </a:p>
          <a:p>
            <a:pPr>
              <a:defRPr sz="1800"/>
            </a:pPr>
            <a:r>
              <a:t>So what people have done is calculate measures based on these ideas. Because we cannot practically value everything, these measures are not complete. On the other hand, in some cases these measures try to fix some of the other shortcomings of GDP too.</a:t>
            </a:r>
          </a:p>
        </p:txBody>
      </p:sp>
    </p:spTree>
    <p:extLst>
      <p:ext uri="{BB962C8B-B14F-4D97-AF65-F5344CB8AC3E}">
        <p14:creationId xmlns:p14="http://schemas.microsoft.com/office/powerpoint/2010/main" val="3006195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Shape 552"/>
          <p:cNvSpPr>
            <a:spLocks noGrp="1" noRot="1" noChangeAspect="1"/>
          </p:cNvSpPr>
          <p:nvPr>
            <p:ph type="sldImg"/>
          </p:nvPr>
        </p:nvSpPr>
        <p:spPr>
          <a:prstGeom prst="rect">
            <a:avLst/>
          </a:prstGeom>
        </p:spPr>
        <p:txBody>
          <a:bodyPr/>
          <a:lstStyle/>
          <a:p>
            <a:endParaRPr/>
          </a:p>
        </p:txBody>
      </p:sp>
      <p:sp>
        <p:nvSpPr>
          <p:cNvPr id="553" name="Shape 553"/>
          <p:cNvSpPr>
            <a:spLocks noGrp="1"/>
          </p:cNvSpPr>
          <p:nvPr>
            <p:ph type="body" sz="quarter" idx="1"/>
          </p:nvPr>
        </p:nvSpPr>
        <p:spPr>
          <a:prstGeom prst="rect">
            <a:avLst/>
          </a:prstGeom>
        </p:spPr>
        <p:txBody>
          <a:bodyPr/>
          <a:lstStyle/>
          <a:p>
            <a:r>
              <a:t>First sustainable income-like measure: MEW/ISEW.</a:t>
            </a:r>
          </a:p>
          <a:p>
            <a:endParaRPr/>
          </a:p>
          <a:p>
            <a:r>
              <a:t>NEF &amp; Friends of the Earth keen</a:t>
            </a:r>
          </a:p>
        </p:txBody>
      </p:sp>
    </p:spTree>
    <p:extLst>
      <p:ext uri="{BB962C8B-B14F-4D97-AF65-F5344CB8AC3E}">
        <p14:creationId xmlns:p14="http://schemas.microsoft.com/office/powerpoint/2010/main" val="524870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Shape 570"/>
          <p:cNvSpPr>
            <a:spLocks noGrp="1" noRot="1" noChangeAspect="1"/>
          </p:cNvSpPr>
          <p:nvPr>
            <p:ph type="sldImg"/>
          </p:nvPr>
        </p:nvSpPr>
        <p:spPr>
          <a:prstGeom prst="rect">
            <a:avLst/>
          </a:prstGeom>
        </p:spPr>
        <p:txBody>
          <a:bodyPr/>
          <a:lstStyle/>
          <a:p>
            <a:endParaRPr/>
          </a:p>
        </p:txBody>
      </p:sp>
      <p:sp>
        <p:nvSpPr>
          <p:cNvPr id="571" name="Shape 571"/>
          <p:cNvSpPr>
            <a:spLocks noGrp="1"/>
          </p:cNvSpPr>
          <p:nvPr>
            <p:ph type="body" sz="quarter" idx="1"/>
          </p:nvPr>
        </p:nvSpPr>
        <p:spPr>
          <a:prstGeom prst="rect">
            <a:avLst/>
          </a:prstGeom>
        </p:spPr>
        <p:txBody>
          <a:bodyPr/>
          <a:lstStyle/>
          <a:p>
            <a:r>
              <a:t>Nice thing: easily comprehensible and GDP-like, so you can do this kind of thing (US data)</a:t>
            </a:r>
          </a:p>
          <a:p>
            <a:endParaRPr/>
          </a:p>
          <a:p>
            <a:r>
              <a:t>Threshold effect? Manfred Max-Neef, 1995</a:t>
            </a:r>
          </a:p>
        </p:txBody>
      </p:sp>
    </p:spTree>
    <p:extLst>
      <p:ext uri="{BB962C8B-B14F-4D97-AF65-F5344CB8AC3E}">
        <p14:creationId xmlns:p14="http://schemas.microsoft.com/office/powerpoint/2010/main" val="2535902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2CB3EFA7-BA32-4D67-858A-4632C27FF028}" type="slidenum">
              <a:rPr lang="en-GB"/>
              <a:pPr>
                <a:defRPr/>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BAE925AA-E6F8-4A77-9A33-7BC6B7B695D9}" type="slidenum">
              <a:rPr lang="en-GB"/>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260C0CFA-88F7-4D84-BDE0-BA468A42EFC5}" type="slidenum">
              <a:rPr lang="en-GB"/>
              <a:pPr>
                <a:defRPr/>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20" name="Title Text"/>
          <p:cNvSpPr txBox="1">
            <a:spLocks noGrp="1"/>
          </p:cNvSpPr>
          <p:nvPr>
            <p:ph type="title"/>
          </p:nvPr>
        </p:nvSpPr>
        <p:spPr>
          <a:xfrm>
            <a:off x="685800" y="0"/>
            <a:ext cx="7772400" cy="1143000"/>
          </a:xfrm>
          <a:prstGeom prst="rect">
            <a:avLst/>
          </a:prstGeom>
        </p:spPr>
        <p:txBody>
          <a:bodyPr/>
          <a:lstStyle>
            <a:lvl1pPr>
              <a:defRPr sz="3600">
                <a:latin typeface="Candara" panose="020E0502030303020204" pitchFamily="34" charset="0"/>
              </a:defRPr>
            </a:lvl1pPr>
          </a:lstStyle>
          <a:p>
            <a:r>
              <a:rPr dirty="0"/>
              <a:t>Title Text</a:t>
            </a:r>
          </a:p>
        </p:txBody>
      </p:sp>
      <p:sp>
        <p:nvSpPr>
          <p:cNvPr id="21" name="Body Level One…"/>
          <p:cNvSpPr txBox="1">
            <a:spLocks noGrp="1"/>
          </p:cNvSpPr>
          <p:nvPr>
            <p:ph type="body" idx="1"/>
          </p:nvPr>
        </p:nvSpPr>
        <p:spPr>
          <a:xfrm>
            <a:off x="685800" y="1371600"/>
            <a:ext cx="7772400" cy="4114800"/>
          </a:xfrm>
          <a:prstGeom prst="rect">
            <a:avLst/>
          </a:prstGeom>
        </p:spPr>
        <p:txBody>
          <a:bodyPr/>
          <a:lstStyle>
            <a:lvl1pPr>
              <a:defRPr>
                <a:latin typeface="Candara" panose="020E0502030303020204" pitchFamily="34" charset="0"/>
              </a:defRPr>
            </a:lvl1pPr>
            <a:lvl2pPr>
              <a:defRPr>
                <a:latin typeface="Candara" panose="020E0502030303020204" pitchFamily="34" charset="0"/>
              </a:defRPr>
            </a:lvl2pPr>
            <a:lvl3pPr>
              <a:defRPr>
                <a:latin typeface="Candara" panose="020E0502030303020204" pitchFamily="34" charset="0"/>
              </a:defRPr>
            </a:lvl3pPr>
            <a:lvl4pPr>
              <a:defRPr>
                <a:latin typeface="Candara" panose="020E0502030303020204" pitchFamily="34" charset="0"/>
              </a:defRPr>
            </a:lvl4pPr>
            <a:lvl5pPr>
              <a:defRPr>
                <a:latin typeface="Candara" panose="020E0502030303020204" pitchFamily="34" charset="0"/>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2" name="Slide Number"/>
          <p:cNvSpPr txBox="1">
            <a:spLocks noGrp="1"/>
          </p:cNvSpPr>
          <p:nvPr>
            <p:ph type="sldNum" sz="quarter" idx="2"/>
          </p:nvPr>
        </p:nvSpPr>
        <p:spPr>
          <a:prstGeom prst="rect">
            <a:avLst/>
          </a:prstGeom>
        </p:spPr>
        <p:txBody>
          <a:bodyPr/>
          <a:lstStyle/>
          <a:p>
            <a:endParaRPr dirty="0"/>
          </a:p>
        </p:txBody>
      </p:sp>
    </p:spTree>
    <p:extLst>
      <p:ext uri="{BB962C8B-B14F-4D97-AF65-F5344CB8AC3E}">
        <p14:creationId xmlns:p14="http://schemas.microsoft.com/office/powerpoint/2010/main" val="216035418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cSld name="My black master">
    <p:spTree>
      <p:nvGrpSpPr>
        <p:cNvPr id="1" name=""/>
        <p:cNvGrpSpPr/>
        <p:nvPr/>
      </p:nvGrpSpPr>
      <p:grpSpPr>
        <a:xfrm>
          <a:off x="0" y="0"/>
          <a:ext cx="0" cy="0"/>
          <a:chOff x="0" y="0"/>
          <a:chExt cx="0" cy="0"/>
        </a:xfrm>
      </p:grpSpPr>
      <p:sp>
        <p:nvSpPr>
          <p:cNvPr id="12" name="Title Text"/>
          <p:cNvSpPr txBox="1">
            <a:spLocks noGrp="1"/>
          </p:cNvSpPr>
          <p:nvPr>
            <p:ph type="title"/>
          </p:nvPr>
        </p:nvSpPr>
        <p:spPr>
          <a:xfrm>
            <a:off x="910828" y="678656"/>
            <a:ext cx="7322344" cy="5500688"/>
          </a:xfrm>
          <a:prstGeom prst="rect">
            <a:avLst/>
          </a:prstGeom>
        </p:spPr>
        <p:txBody>
          <a:bodyPr lIns="50800" tIns="50800" rIns="50800" bIns="50800">
            <a:noAutofit/>
          </a:bodyPr>
          <a:lstStyle>
            <a:lvl1pPr algn="ctr">
              <a:defRPr sz="5625"/>
            </a:lvl1pPr>
          </a:lstStyle>
          <a:p>
            <a:r>
              <a:t>Title Text</a:t>
            </a:r>
          </a:p>
        </p:txBody>
      </p:sp>
      <p:sp>
        <p:nvSpPr>
          <p:cNvPr id="13" name="Slide Number"/>
          <p:cNvSpPr txBox="1">
            <a:spLocks noGrp="1"/>
          </p:cNvSpPr>
          <p:nvPr>
            <p:ph type="sldNum" sz="quarter" idx="2"/>
          </p:nvPr>
        </p:nvSpPr>
        <p:spPr>
          <a:xfrm>
            <a:off x="4455914" y="6536531"/>
            <a:ext cx="223242" cy="241102"/>
          </a:xfrm>
          <a:prstGeom prst="rect">
            <a:avLst/>
          </a:prstGeom>
        </p:spPr>
        <p:txBody>
          <a:bodyPr/>
          <a:lstStyle>
            <a:lvl1pPr>
              <a:defRPr sz="1125">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358595867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My white master">
    <p:bg>
      <p:bgPr>
        <a:solidFill>
          <a:srgbClr val="FFFFFF"/>
        </a:solid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910828" y="678656"/>
            <a:ext cx="7322344" cy="5500688"/>
          </a:xfrm>
          <a:prstGeom prst="rect">
            <a:avLst/>
          </a:prstGeom>
        </p:spPr>
        <p:txBody>
          <a:bodyPr lIns="50800" tIns="50800" rIns="50800" bIns="50800">
            <a:noAutofit/>
          </a:bodyPr>
          <a:lstStyle>
            <a:lvl1pPr algn="ctr">
              <a:defRPr sz="5625">
                <a:solidFill>
                  <a:srgbClr val="000000"/>
                </a:solidFill>
              </a:defRPr>
            </a:lvl1pPr>
          </a:lstStyle>
          <a:p>
            <a:r>
              <a:t>Title Text</a:t>
            </a:r>
          </a:p>
        </p:txBody>
      </p:sp>
      <p:sp>
        <p:nvSpPr>
          <p:cNvPr id="40" name="Slide Number"/>
          <p:cNvSpPr txBox="1">
            <a:spLocks noGrp="1"/>
          </p:cNvSpPr>
          <p:nvPr>
            <p:ph type="sldNum" sz="quarter" idx="2"/>
          </p:nvPr>
        </p:nvSpPr>
        <p:spPr>
          <a:xfrm>
            <a:off x="4455914" y="6536531"/>
            <a:ext cx="223242" cy="241102"/>
          </a:xfrm>
          <a:prstGeom prst="rect">
            <a:avLst/>
          </a:prstGeom>
        </p:spPr>
        <p:txBody>
          <a:bodyPr/>
          <a:lstStyle>
            <a:lvl1pPr>
              <a:defRPr sz="1125">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52831781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1143000"/>
          </a:xfrm>
        </p:spPr>
        <p:txBody>
          <a:bodyPr/>
          <a:lstStyle>
            <a:lvl1pPr>
              <a:defRPr>
                <a:latin typeface="Candara" panose="020E0502030303020204" pitchFamily="34" charset="0"/>
              </a:defRPr>
            </a:lvl1pPr>
          </a:lstStyle>
          <a:p>
            <a:r>
              <a:rPr lang="en-US" dirty="0"/>
              <a:t>Click to edit Master title style</a:t>
            </a:r>
          </a:p>
        </p:txBody>
      </p:sp>
      <p:sp>
        <p:nvSpPr>
          <p:cNvPr id="3" name="Content Placeholder 2"/>
          <p:cNvSpPr>
            <a:spLocks noGrp="1"/>
          </p:cNvSpPr>
          <p:nvPr>
            <p:ph idx="1"/>
          </p:nvPr>
        </p:nvSpPr>
        <p:spPr>
          <a:xfrm>
            <a:off x="685800" y="1371600"/>
            <a:ext cx="7772400" cy="4648200"/>
          </a:xfrm>
        </p:spPr>
        <p:txBody>
          <a:bodyPr/>
          <a:lstStyle>
            <a:lvl1pPr>
              <a:defRPr>
                <a:latin typeface="Candara" panose="020E0502030303020204" pitchFamily="34" charset="0"/>
              </a:defRPr>
            </a:lvl1pPr>
            <a:lvl2pPr>
              <a:defRPr>
                <a:latin typeface="Candara" panose="020E0502030303020204" pitchFamily="34" charset="0"/>
              </a:defRPr>
            </a:lvl2pPr>
            <a:lvl3pPr>
              <a:defRPr>
                <a:latin typeface="Candara" panose="020E0502030303020204" pitchFamily="34" charset="0"/>
              </a:defRPr>
            </a:lvl3pPr>
            <a:lvl4pPr>
              <a:defRPr>
                <a:latin typeface="Candara" panose="020E0502030303020204" pitchFamily="34" charset="0"/>
              </a:defRPr>
            </a:lvl4pPr>
            <a:lvl5pPr>
              <a:defRPr>
                <a:latin typeface="Candara" panose="020E05020303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9B16283A-9A3A-4F3F-B67D-E93BB3577E76}" type="slidenum">
              <a:rPr lang="en-GB"/>
              <a:pPr>
                <a:defRPr/>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A249AD6E-9BA3-49E5-BB21-0A8EA148D0C7}" type="slidenum">
              <a:rPr lang="en-GB"/>
              <a:pPr>
                <a:defRPr/>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GB"/>
          </a:p>
        </p:txBody>
      </p:sp>
      <p:sp>
        <p:nvSpPr>
          <p:cNvPr id="6" name="Rectangle 5"/>
          <p:cNvSpPr>
            <a:spLocks noGrp="1" noChangeArrowheads="1"/>
          </p:cNvSpPr>
          <p:nvPr>
            <p:ph type="ftr" sz="quarter" idx="11"/>
          </p:nvPr>
        </p:nvSpPr>
        <p:spPr>
          <a:ln/>
        </p:spPr>
        <p:txBody>
          <a:bodyPr/>
          <a:lstStyle>
            <a:lvl1pPr>
              <a:defRPr/>
            </a:lvl1pPr>
          </a:lstStyle>
          <a:p>
            <a:pPr>
              <a:defRPr/>
            </a:pP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C70C8581-4C79-4634-BC2B-93135CC47501}" type="slidenum">
              <a:rPr lang="en-GB"/>
              <a:pPr>
                <a:defRPr/>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GB"/>
          </a:p>
        </p:txBody>
      </p:sp>
      <p:sp>
        <p:nvSpPr>
          <p:cNvPr id="8" name="Rectangle 5"/>
          <p:cNvSpPr>
            <a:spLocks noGrp="1" noChangeArrowheads="1"/>
          </p:cNvSpPr>
          <p:nvPr>
            <p:ph type="ftr" sz="quarter" idx="11"/>
          </p:nvPr>
        </p:nvSpPr>
        <p:spPr>
          <a:ln/>
        </p:spPr>
        <p:txBody>
          <a:bodyPr/>
          <a:lstStyle>
            <a:lvl1pPr>
              <a:defRPr/>
            </a:lvl1pPr>
          </a:lstStyle>
          <a:p>
            <a:pPr>
              <a:defRPr/>
            </a:pPr>
            <a:endParaRPr lang="en-GB"/>
          </a:p>
        </p:txBody>
      </p:sp>
      <p:sp>
        <p:nvSpPr>
          <p:cNvPr id="9" name="Rectangle 6"/>
          <p:cNvSpPr>
            <a:spLocks noGrp="1" noChangeArrowheads="1"/>
          </p:cNvSpPr>
          <p:nvPr>
            <p:ph type="sldNum" sz="quarter" idx="12"/>
          </p:nvPr>
        </p:nvSpPr>
        <p:spPr>
          <a:ln/>
        </p:spPr>
        <p:txBody>
          <a:bodyPr/>
          <a:lstStyle>
            <a:lvl1pPr>
              <a:defRPr/>
            </a:lvl1pPr>
          </a:lstStyle>
          <a:p>
            <a:pPr>
              <a:defRPr/>
            </a:pPr>
            <a:fld id="{E753DB40-E74B-4382-9323-CF66BC60D224}" type="slidenum">
              <a:rPr lang="en-GB"/>
              <a:pPr>
                <a:defRPr/>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GB"/>
          </a:p>
        </p:txBody>
      </p:sp>
      <p:sp>
        <p:nvSpPr>
          <p:cNvPr id="4" name="Rectangle 5"/>
          <p:cNvSpPr>
            <a:spLocks noGrp="1" noChangeArrowheads="1"/>
          </p:cNvSpPr>
          <p:nvPr>
            <p:ph type="ftr" sz="quarter" idx="11"/>
          </p:nvPr>
        </p:nvSpPr>
        <p:spPr>
          <a:ln/>
        </p:spPr>
        <p:txBody>
          <a:bodyPr/>
          <a:lstStyle>
            <a:lvl1pPr>
              <a:defRPr/>
            </a:lvl1pPr>
          </a:lstStyle>
          <a:p>
            <a:pPr>
              <a:defRPr/>
            </a:pPr>
            <a:endParaRPr lang="en-GB"/>
          </a:p>
        </p:txBody>
      </p:sp>
      <p:sp>
        <p:nvSpPr>
          <p:cNvPr id="5" name="Rectangle 6"/>
          <p:cNvSpPr>
            <a:spLocks noGrp="1" noChangeArrowheads="1"/>
          </p:cNvSpPr>
          <p:nvPr>
            <p:ph type="sldNum" sz="quarter" idx="12"/>
          </p:nvPr>
        </p:nvSpPr>
        <p:spPr>
          <a:ln/>
        </p:spPr>
        <p:txBody>
          <a:bodyPr/>
          <a:lstStyle>
            <a:lvl1pPr>
              <a:defRPr/>
            </a:lvl1pPr>
          </a:lstStyle>
          <a:p>
            <a:pPr>
              <a:defRPr/>
            </a:pPr>
            <a:fld id="{83C89C5C-D0C4-401D-88C3-3A7A8EAA7F8A}" type="slidenum">
              <a:rPr lang="en-GB"/>
              <a:pPr>
                <a:defRPr/>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GB"/>
          </a:p>
        </p:txBody>
      </p:sp>
      <p:sp>
        <p:nvSpPr>
          <p:cNvPr id="3" name="Rectangle 5"/>
          <p:cNvSpPr>
            <a:spLocks noGrp="1" noChangeArrowheads="1"/>
          </p:cNvSpPr>
          <p:nvPr>
            <p:ph type="ftr" sz="quarter" idx="11"/>
          </p:nvPr>
        </p:nvSpPr>
        <p:spPr>
          <a:ln/>
        </p:spPr>
        <p:txBody>
          <a:bodyPr/>
          <a:lstStyle>
            <a:lvl1pPr>
              <a:defRPr/>
            </a:lvl1pPr>
          </a:lstStyle>
          <a:p>
            <a:pPr>
              <a:defRPr/>
            </a:pPr>
            <a:endParaRPr lang="en-GB"/>
          </a:p>
        </p:txBody>
      </p:sp>
      <p:sp>
        <p:nvSpPr>
          <p:cNvPr id="4" name="Rectangle 6"/>
          <p:cNvSpPr>
            <a:spLocks noGrp="1" noChangeArrowheads="1"/>
          </p:cNvSpPr>
          <p:nvPr>
            <p:ph type="sldNum" sz="quarter" idx="12"/>
          </p:nvPr>
        </p:nvSpPr>
        <p:spPr>
          <a:ln/>
        </p:spPr>
        <p:txBody>
          <a:bodyPr/>
          <a:lstStyle>
            <a:lvl1pPr>
              <a:defRPr/>
            </a:lvl1pPr>
          </a:lstStyle>
          <a:p>
            <a:pPr>
              <a:defRPr/>
            </a:pPr>
            <a:fld id="{A2EE97C2-5778-4AFE-A9AF-6EFF8E8C302C}" type="slidenum">
              <a:rPr lang="en-GB"/>
              <a:pPr>
                <a:defRPr/>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p>
        </p:txBody>
      </p:sp>
      <p:sp>
        <p:nvSpPr>
          <p:cNvPr id="6" name="Rectangle 5"/>
          <p:cNvSpPr>
            <a:spLocks noGrp="1" noChangeArrowheads="1"/>
          </p:cNvSpPr>
          <p:nvPr>
            <p:ph type="ftr" sz="quarter" idx="11"/>
          </p:nvPr>
        </p:nvSpPr>
        <p:spPr>
          <a:ln/>
        </p:spPr>
        <p:txBody>
          <a:bodyPr/>
          <a:lstStyle>
            <a:lvl1pPr>
              <a:defRPr/>
            </a:lvl1pPr>
          </a:lstStyle>
          <a:p>
            <a:pPr>
              <a:defRPr/>
            </a:pP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D1C0F37A-616A-4D34-9BBA-242FB48D18B4}" type="slidenum">
              <a:rPr lang="en-GB"/>
              <a:pPr>
                <a:defRPr/>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p>
        </p:txBody>
      </p:sp>
      <p:sp>
        <p:nvSpPr>
          <p:cNvPr id="6" name="Rectangle 5"/>
          <p:cNvSpPr>
            <a:spLocks noGrp="1" noChangeArrowheads="1"/>
          </p:cNvSpPr>
          <p:nvPr>
            <p:ph type="ftr" sz="quarter" idx="11"/>
          </p:nvPr>
        </p:nvSpPr>
        <p:spPr>
          <a:ln/>
        </p:spPr>
        <p:txBody>
          <a:bodyPr/>
          <a:lstStyle>
            <a:lvl1pPr>
              <a:defRPr/>
            </a:lvl1pPr>
          </a:lstStyle>
          <a:p>
            <a:pPr>
              <a:defRPr/>
            </a:pP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9B2E2CFF-4AA4-4B24-A126-D4824807C32D}" type="slidenum">
              <a:rPr lang="en-GB"/>
              <a:pPr>
                <a:defRPr/>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GB"/>
              <a:t>Klicken Sie, um das Titelformat zu bearbeiten</a:t>
            </a:r>
          </a:p>
        </p:txBody>
      </p:sp>
      <p:sp>
        <p:nvSpPr>
          <p:cNvPr id="13315"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a:t>Klicken Sie, um die Formate des Vorlagentextes zu bearbeiten</a:t>
            </a:r>
          </a:p>
          <a:p>
            <a:pPr lvl="1"/>
            <a:r>
              <a:rPr lang="en-GB"/>
              <a:t>Zweite Ebene</a:t>
            </a:r>
          </a:p>
          <a:p>
            <a:pPr lvl="2"/>
            <a:r>
              <a:rPr lang="en-GB"/>
              <a:t>Dritte Ebene</a:t>
            </a:r>
          </a:p>
          <a:p>
            <a:pPr lvl="3"/>
            <a:r>
              <a:rPr lang="en-GB"/>
              <a:t>Vierte Ebene</a:t>
            </a:r>
          </a:p>
          <a:p>
            <a:pPr lvl="4"/>
            <a:r>
              <a:rPr lang="en-GB"/>
              <a:t>Fünfte Ebene</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GB"/>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GB"/>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FE48087E-E8E4-4D32-8C02-74B58D412134}"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fontAlgn="base">
        <a:spcBef>
          <a:spcPct val="0"/>
        </a:spcBef>
        <a:spcAft>
          <a:spcPct val="0"/>
        </a:spcAft>
        <a:defRPr sz="4400">
          <a:solidFill>
            <a:schemeClr val="tx2"/>
          </a:solidFill>
          <a:latin typeface="Times New Roman" charset="0"/>
        </a:defRPr>
      </a:lvl6pPr>
      <a:lvl7pPr marL="914400" algn="ctr" rtl="0" fontAlgn="base">
        <a:spcBef>
          <a:spcPct val="0"/>
        </a:spcBef>
        <a:spcAft>
          <a:spcPct val="0"/>
        </a:spcAft>
        <a:defRPr sz="4400">
          <a:solidFill>
            <a:schemeClr val="tx2"/>
          </a:solidFill>
          <a:latin typeface="Times New Roman" charset="0"/>
        </a:defRPr>
      </a:lvl7pPr>
      <a:lvl8pPr marL="1371600" algn="ctr" rtl="0" fontAlgn="base">
        <a:spcBef>
          <a:spcPct val="0"/>
        </a:spcBef>
        <a:spcAft>
          <a:spcPct val="0"/>
        </a:spcAft>
        <a:defRPr sz="4400">
          <a:solidFill>
            <a:schemeClr val="tx2"/>
          </a:solidFill>
          <a:latin typeface="Times New Roman" charset="0"/>
        </a:defRPr>
      </a:lvl8pPr>
      <a:lvl9pPr marL="1828800" algn="ctr" rtl="0" fontAlgn="base">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2.tif"/></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tif"/><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0.tif"/><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6.tif"/><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38.jpeg"/><Relationship Id="rId4" Type="http://schemas.openxmlformats.org/officeDocument/2006/relationships/image" Target="../media/image37.tif"/></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4.tif"/><Relationship Id="rId5" Type="http://schemas.openxmlformats.org/officeDocument/2006/relationships/image" Target="../media/image3.jpeg"/><Relationship Id="rId4"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4.tif"/><Relationship Id="rId5" Type="http://schemas.openxmlformats.org/officeDocument/2006/relationships/image" Target="../media/image3.jpe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685800" y="15240"/>
            <a:ext cx="7772400" cy="1143000"/>
          </a:xfrm>
        </p:spPr>
        <p:txBody>
          <a:bodyPr/>
          <a:lstStyle/>
          <a:p>
            <a:r>
              <a:rPr lang="en-GB" sz="4000" dirty="0">
                <a:latin typeface="Candara" panose="020E0502030303020204" pitchFamily="34" charset="0"/>
              </a:rPr>
              <a:t>Green Accounting</a:t>
            </a:r>
          </a:p>
        </p:txBody>
      </p:sp>
      <p:sp>
        <p:nvSpPr>
          <p:cNvPr id="14339" name="Rectangle 3"/>
          <p:cNvSpPr>
            <a:spLocks noGrp="1" noChangeArrowheads="1"/>
          </p:cNvSpPr>
          <p:nvPr>
            <p:ph type="body" idx="1"/>
          </p:nvPr>
        </p:nvSpPr>
        <p:spPr>
          <a:xfrm>
            <a:off x="720090" y="1524000"/>
            <a:ext cx="7772400" cy="4114800"/>
          </a:xfrm>
        </p:spPr>
        <p:txBody>
          <a:bodyPr/>
          <a:lstStyle/>
          <a:p>
            <a:pPr>
              <a:lnSpc>
                <a:spcPct val="90000"/>
              </a:lnSpc>
            </a:pPr>
            <a:r>
              <a:rPr lang="en-GB" sz="2800" dirty="0">
                <a:latin typeface="Candara" panose="020E0502030303020204" pitchFamily="34" charset="0"/>
              </a:rPr>
              <a:t>GDP and its discontents</a:t>
            </a:r>
          </a:p>
          <a:p>
            <a:pPr>
              <a:lnSpc>
                <a:spcPct val="90000"/>
              </a:lnSpc>
            </a:pPr>
            <a:r>
              <a:rPr lang="en-GB" sz="2800" dirty="0"/>
              <a:t>Environmental product, theory</a:t>
            </a:r>
          </a:p>
          <a:p>
            <a:pPr>
              <a:lnSpc>
                <a:spcPct val="90000"/>
              </a:lnSpc>
            </a:pPr>
            <a:r>
              <a:rPr lang="en-GB" sz="2800" dirty="0"/>
              <a:t>… and practice</a:t>
            </a:r>
          </a:p>
          <a:p>
            <a:pPr>
              <a:lnSpc>
                <a:spcPct val="90000"/>
              </a:lnSpc>
            </a:pPr>
            <a:r>
              <a:rPr lang="en-GB" sz="2800" dirty="0">
                <a:latin typeface="Candara" panose="020E0502030303020204" pitchFamily="34" charset="0"/>
              </a:rPr>
              <a:t>Genuine savings</a:t>
            </a:r>
          </a:p>
          <a:p>
            <a:pPr>
              <a:lnSpc>
                <a:spcPct val="90000"/>
              </a:lnSpc>
            </a:pPr>
            <a:r>
              <a:rPr lang="en-GB" sz="2800" dirty="0"/>
              <a:t>Alternative indicators</a:t>
            </a:r>
          </a:p>
          <a:p>
            <a:pPr lvl="1">
              <a:lnSpc>
                <a:spcPct val="90000"/>
              </a:lnSpc>
            </a:pPr>
            <a:r>
              <a:rPr lang="en-GB" sz="2400" dirty="0">
                <a:latin typeface="Candara" panose="020E0502030303020204" pitchFamily="34" charset="0"/>
              </a:rPr>
              <a:t>Ecological footprint</a:t>
            </a:r>
          </a:p>
          <a:p>
            <a:pPr>
              <a:lnSpc>
                <a:spcPct val="90000"/>
              </a:lnSpc>
            </a:pPr>
            <a:r>
              <a:rPr lang="en-GB" sz="2800" dirty="0">
                <a:latin typeface="Candara" panose="020E0502030303020204" pitchFamily="34" charset="0"/>
              </a:rPr>
              <a:t>Corporate accounting</a:t>
            </a:r>
            <a:endParaRPr lang="en-GB" sz="2400" dirty="0">
              <a:latin typeface="Candara" panose="020E0502030303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 name="Conclusions (1)"/>
          <p:cNvSpPr txBox="1">
            <a:spLocks noGrp="1"/>
          </p:cNvSpPr>
          <p:nvPr>
            <p:ph type="title"/>
          </p:nvPr>
        </p:nvSpPr>
        <p:spPr>
          <a:xfrm>
            <a:off x="571500" y="125016"/>
            <a:ext cx="8001000" cy="589359"/>
          </a:xfrm>
          <a:prstGeom prst="rect">
            <a:avLst/>
          </a:prstGeom>
        </p:spPr>
        <p:txBody>
          <a:bodyPr/>
          <a:lstStyle/>
          <a:p>
            <a:r>
              <a:rPr lang="en-GB" sz="3600" dirty="0">
                <a:latin typeface="Candara" panose="020E0502030303020204" pitchFamily="34" charset="0"/>
              </a:rPr>
              <a:t>Welfare significance of national product</a:t>
            </a:r>
            <a:endParaRPr sz="3600" dirty="0">
              <a:latin typeface="Candara" panose="020E0502030303020204" pitchFamily="34" charset="0"/>
            </a:endParaRPr>
          </a:p>
        </p:txBody>
      </p:sp>
      <mc:AlternateContent xmlns:mc="http://schemas.openxmlformats.org/markup-compatibility/2006">
        <mc:Choice xmlns:a14="http://schemas.microsoft.com/office/drawing/2010/main" Requires="a14">
          <p:sp>
            <p:nvSpPr>
              <p:cNvPr id="791" name="GDP…"/>
              <p:cNvSpPr txBox="1">
                <a:spLocks noGrp="1"/>
              </p:cNvSpPr>
              <p:nvPr>
                <p:ph type="body" idx="1"/>
              </p:nvPr>
            </p:nvSpPr>
            <p:spPr>
              <a:xfrm>
                <a:off x="556811" y="1170259"/>
                <a:ext cx="8170431" cy="5428656"/>
              </a:xfrm>
              <a:prstGeom prst="rect">
                <a:avLst/>
              </a:prstGeom>
            </p:spPr>
            <p:txBody>
              <a:bodyPr>
                <a:normAutofit fontScale="85000" lnSpcReduction="10000"/>
              </a:bodyPr>
              <a:lstStyle/>
              <a:p>
                <a:pPr marL="0" indent="0">
                  <a:buNone/>
                </a:pPr>
                <a14:m>
                  <m:oMathPara xmlns:m="http://schemas.openxmlformats.org/officeDocument/2006/math">
                    <m:oMathParaPr>
                      <m:jc m:val="centerGroup"/>
                    </m:oMathParaPr>
                    <m:oMath xmlns:m="http://schemas.openxmlformats.org/officeDocument/2006/math">
                      <m:func>
                        <m:funcPr>
                          <m:ctrlPr>
                            <a:rPr lang="en-GB" i="1" smtClean="0">
                              <a:latin typeface="Cambria Math" panose="02040503050406030204" pitchFamily="18" charset="0"/>
                            </a:rPr>
                          </m:ctrlPr>
                        </m:funcPr>
                        <m:fName>
                          <m:limLow>
                            <m:limLowPr>
                              <m:ctrlPr>
                                <a:rPr lang="en-GB" i="1" smtClean="0">
                                  <a:latin typeface="Cambria Math" panose="02040503050406030204" pitchFamily="18" charset="0"/>
                                </a:rPr>
                              </m:ctrlPr>
                            </m:limLowPr>
                            <m:e>
                              <m:r>
                                <m:rPr>
                                  <m:sty m:val="p"/>
                                </m:rPr>
                                <a:rPr lang="en-GB" i="0" smtClean="0">
                                  <a:latin typeface="Cambria Math" panose="02040503050406030204" pitchFamily="18" charset="0"/>
                                </a:rPr>
                                <m:t>max</m:t>
                              </m:r>
                            </m:e>
                            <m:lim>
                              <m:r>
                                <a:rPr lang="en-GB" i="1" smtClean="0">
                                  <a:latin typeface="Cambria Math" panose="02040503050406030204" pitchFamily="18" charset="0"/>
                                </a:rPr>
                                <m:t>𝐶</m:t>
                              </m:r>
                            </m:lim>
                          </m:limLow>
                          <m:nary>
                            <m:naryPr>
                              <m:limLoc m:val="undOvr"/>
                              <m:subHide m:val="on"/>
                              <m:supHide m:val="on"/>
                              <m:ctrlPr>
                                <a:rPr lang="en-GB" b="0" i="1" smtClean="0">
                                  <a:latin typeface="Cambria Math" panose="02040503050406030204" pitchFamily="18" charset="0"/>
                                </a:rPr>
                              </m:ctrlPr>
                            </m:naryPr>
                            <m:sub/>
                            <m:sup/>
                            <m:e>
                              <m:r>
                                <a:rPr lang="en-GB" b="0" i="1" smtClean="0">
                                  <a:latin typeface="Cambria Math" panose="02040503050406030204" pitchFamily="18" charset="0"/>
                                </a:rPr>
                                <m:t>𝑈</m:t>
                              </m:r>
                            </m:e>
                          </m:nary>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𝐶</m:t>
                              </m:r>
                            </m:e>
                            <m:sub>
                              <m:r>
                                <a:rPr lang="en-GB" i="1">
                                  <a:latin typeface="Cambria Math" panose="02040503050406030204" pitchFamily="18" charset="0"/>
                                </a:rPr>
                                <m:t>𝑡</m:t>
                              </m:r>
                            </m:sub>
                          </m:sSub>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𝑒</m:t>
                              </m:r>
                            </m:e>
                            <m:sup>
                              <m:r>
                                <a:rPr lang="en-GB" b="0" i="1" smtClean="0">
                                  <a:latin typeface="Cambria Math" panose="02040503050406030204" pitchFamily="18" charset="0"/>
                                </a:rPr>
                                <m:t>−</m:t>
                              </m:r>
                              <m:r>
                                <a:rPr lang="en-GB" i="1">
                                  <a:latin typeface="Cambria Math" panose="02040503050406030204" pitchFamily="18" charset="0"/>
                                  <a:ea typeface="Cambria Math" panose="02040503050406030204" pitchFamily="18" charset="0"/>
                                </a:rPr>
                                <m:t>𝜌</m:t>
                              </m:r>
                              <m:r>
                                <a:rPr lang="en-GB" b="0" i="1" smtClean="0">
                                  <a:latin typeface="Cambria Math" panose="02040503050406030204" pitchFamily="18" charset="0"/>
                                  <a:ea typeface="Cambria Math" panose="02040503050406030204" pitchFamily="18" charset="0"/>
                                </a:rPr>
                                <m:t>𝑡</m:t>
                              </m:r>
                            </m:sup>
                          </m:sSup>
                          <m:r>
                            <m:rPr>
                              <m:nor/>
                            </m:rPr>
                            <a:rPr lang="en-GB" b="0" i="0" smtClean="0">
                              <a:latin typeface="Cambria Math" panose="02040503050406030204" pitchFamily="18" charset="0"/>
                            </a:rPr>
                            <m:t>d</m:t>
                          </m:r>
                        </m:fName>
                        <m:e>
                          <m:r>
                            <a:rPr lang="en-GB" b="0" i="1" smtClean="0">
                              <a:latin typeface="Cambria Math" panose="02040503050406030204" pitchFamily="18" charset="0"/>
                            </a:rPr>
                            <m:t>𝑡</m:t>
                          </m:r>
                        </m:e>
                      </m:func>
                    </m:oMath>
                  </m:oMathPara>
                </a14:m>
                <a:endParaRPr lang="en-GB" dirty="0"/>
              </a:p>
              <a:p>
                <a:pPr marL="0" indent="0">
                  <a:buNone/>
                </a:pPr>
                <a14:m>
                  <m:oMathPara xmlns:m="http://schemas.openxmlformats.org/officeDocument/2006/math">
                    <m:oMathParaPr>
                      <m:jc m:val="centerGroup"/>
                    </m:oMathParaPr>
                    <m:oMath xmlns:m="http://schemas.openxmlformats.org/officeDocument/2006/math">
                      <m:r>
                        <m:rPr>
                          <m:nor/>
                        </m:rPr>
                        <a:rPr lang="en-GB" b="0" i="0" smtClean="0">
                          <a:latin typeface="Cambria Math" panose="02040503050406030204" pitchFamily="18" charset="0"/>
                        </a:rPr>
                        <m:t>s</m:t>
                      </m:r>
                      <m:r>
                        <m:rPr>
                          <m:nor/>
                        </m:rPr>
                        <a:rPr lang="en-GB" b="0" i="0" smtClean="0">
                          <a:latin typeface="Cambria Math" panose="02040503050406030204" pitchFamily="18" charset="0"/>
                        </a:rPr>
                        <m:t>.</m:t>
                      </m:r>
                      <m:r>
                        <m:rPr>
                          <m:nor/>
                        </m:rPr>
                        <a:rPr lang="en-GB" b="0" i="0" smtClean="0">
                          <a:latin typeface="Cambria Math" panose="02040503050406030204" pitchFamily="18" charset="0"/>
                        </a:rPr>
                        <m:t>t</m:t>
                      </m:r>
                      <m:r>
                        <m:rPr>
                          <m:nor/>
                        </m:rPr>
                        <a:rPr lang="en-GB" b="0" i="0" smtClean="0">
                          <a:latin typeface="Cambria Math" panose="02040503050406030204" pitchFamily="18" charset="0"/>
                        </a:rPr>
                        <m:t>.</m:t>
                      </m:r>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 </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𝐾</m:t>
                              </m:r>
                            </m:e>
                          </m:acc>
                        </m:e>
                        <m:sub>
                          <m:r>
                            <a:rPr lang="en-GB" b="0" i="1" smtClean="0">
                              <a:latin typeface="Cambria Math" panose="02040503050406030204" pitchFamily="18" charset="0"/>
                            </a:rPr>
                            <m:t>𝑡</m:t>
                          </m:r>
                        </m:sub>
                      </m:sSub>
                      <m:r>
                        <a:rPr lang="en-GB" b="0" i="1" smtClean="0">
                          <a:latin typeface="Cambria Math" panose="02040503050406030204" pitchFamily="18" charset="0"/>
                        </a:rPr>
                        <m:t>=−</m:t>
                      </m:r>
                      <m:r>
                        <a:rPr lang="en-GB" i="1">
                          <a:latin typeface="Cambria Math" panose="02040503050406030204" pitchFamily="18" charset="0"/>
                          <a:ea typeface="Cambria Math" panose="02040503050406030204" pitchFamily="18" charset="0"/>
                        </a:rPr>
                        <m:t>𝛿</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𝐾</m:t>
                          </m:r>
                        </m:e>
                        <m:sub>
                          <m:r>
                            <a:rPr lang="en-GB" i="1">
                              <a:latin typeface="Cambria Math" panose="02040503050406030204" pitchFamily="18" charset="0"/>
                              <a:ea typeface="Cambria Math" panose="02040503050406030204" pitchFamily="18" charset="0"/>
                            </a:rPr>
                            <m:t>𝑡</m:t>
                          </m:r>
                        </m:sub>
                      </m:sSub>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𝐼</m:t>
                          </m:r>
                        </m:e>
                        <m:sub>
                          <m:r>
                            <a:rPr lang="en-GB" b="0" i="1" smtClean="0">
                              <a:latin typeface="Cambria Math" panose="02040503050406030204" pitchFamily="18" charset="0"/>
                              <a:ea typeface="Cambria Math" panose="02040503050406030204" pitchFamily="18" charset="0"/>
                            </a:rPr>
                            <m:t>𝑡</m:t>
                          </m:r>
                        </m:sub>
                      </m:sSub>
                      <m:r>
                        <a:rPr lang="en-GB" i="1">
                          <a:latin typeface="Cambria Math" panose="02040503050406030204" pitchFamily="18" charset="0"/>
                          <a:ea typeface="Cambria Math" panose="02040503050406030204" pitchFamily="18" charset="0"/>
                        </a:rPr>
                        <m:t>=</m:t>
                      </m:r>
                      <m:r>
                        <a:rPr lang="en-GB" i="1" smtClean="0">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𝛿</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𝐾</m:t>
                          </m:r>
                        </m:e>
                        <m:sub>
                          <m:r>
                            <a:rPr lang="en-GB" b="0" i="1" smtClean="0">
                              <a:latin typeface="Cambria Math" panose="02040503050406030204" pitchFamily="18" charset="0"/>
                              <a:ea typeface="Cambria Math" panose="02040503050406030204" pitchFamily="18" charset="0"/>
                            </a:rPr>
                            <m:t>𝑡</m:t>
                          </m:r>
                        </m:sub>
                      </m:sSub>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𝑄</m:t>
                      </m:r>
                      <m:d>
                        <m:dPr>
                          <m:ctrlPr>
                            <a:rPr lang="en-GB" b="0" i="1" smtClean="0">
                              <a:latin typeface="Cambria Math" panose="02040503050406030204" pitchFamily="18" charset="0"/>
                              <a:ea typeface="Cambria Math" panose="02040503050406030204" pitchFamily="18" charset="0"/>
                            </a:rPr>
                          </m:ctrlPr>
                        </m:dPr>
                        <m:e>
                          <m:sSub>
                            <m:sSubPr>
                              <m:ctrlPr>
                                <a:rPr lang="en-GB" i="1">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𝐾</m:t>
                              </m:r>
                            </m:e>
                            <m:sub>
                              <m:r>
                                <a:rPr lang="en-GB" b="0" i="1" smtClean="0">
                                  <a:latin typeface="Cambria Math" panose="02040503050406030204" pitchFamily="18" charset="0"/>
                                  <a:ea typeface="Cambria Math" panose="02040503050406030204" pitchFamily="18" charset="0"/>
                                </a:rPr>
                                <m:t>𝑡</m:t>
                              </m:r>
                            </m:sub>
                          </m:sSub>
                        </m:e>
                      </m:d>
                      <m:r>
                        <a:rPr lang="en-GB"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𝐶</m:t>
                          </m:r>
                        </m:e>
                        <m:sub>
                          <m:r>
                            <a:rPr lang="en-GB" b="0" i="1" smtClean="0">
                              <a:latin typeface="Cambria Math" panose="02040503050406030204" pitchFamily="18" charset="0"/>
                              <a:ea typeface="Cambria Math" panose="02040503050406030204" pitchFamily="18" charset="0"/>
                            </a:rPr>
                            <m:t>𝑡</m:t>
                          </m:r>
                        </m:sub>
                      </m:sSub>
                    </m:oMath>
                  </m:oMathPara>
                </a14:m>
                <a:endParaRPr lang="en-GB" dirty="0"/>
              </a:p>
              <a:p>
                <a:pPr marL="0" indent="0">
                  <a:buNone/>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ℋ</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rPr>
                        <m:t>𝑈</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𝐶</m:t>
                              </m:r>
                            </m:e>
                            <m:sub>
                              <m:r>
                                <a:rPr lang="en-GB" i="1">
                                  <a:latin typeface="Cambria Math" panose="02040503050406030204" pitchFamily="18" charset="0"/>
                                </a:rPr>
                                <m:t>𝑡</m:t>
                              </m:r>
                            </m:sub>
                          </m:sSub>
                        </m:e>
                      </m:d>
                      <m:r>
                        <a:rPr lang="en-GB" b="0" i="1" smtClean="0">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𝜆</m:t>
                          </m:r>
                        </m:e>
                        <m:sub>
                          <m:r>
                            <a:rPr lang="en-GB" i="1">
                              <a:latin typeface="Cambria Math" panose="02040503050406030204" pitchFamily="18" charset="0"/>
                              <a:ea typeface="Cambria Math" panose="02040503050406030204" pitchFamily="18" charset="0"/>
                            </a:rPr>
                            <m:t>𝑡</m:t>
                          </m:r>
                        </m:sub>
                      </m:sSub>
                      <m:sSub>
                        <m:sSubPr>
                          <m:ctrlPr>
                            <a:rPr lang="en-GB" i="1">
                              <a:latin typeface="Cambria Math" panose="02040503050406030204" pitchFamily="18" charset="0"/>
                            </a:rPr>
                          </m:ctrlPr>
                        </m:sSubPr>
                        <m:e>
                          <m:acc>
                            <m:accPr>
                              <m:chr m:val="̇"/>
                              <m:ctrlPr>
                                <a:rPr lang="en-GB" i="1">
                                  <a:latin typeface="Cambria Math" panose="02040503050406030204" pitchFamily="18" charset="0"/>
                                </a:rPr>
                              </m:ctrlPr>
                            </m:accPr>
                            <m:e>
                              <m:r>
                                <a:rPr lang="en-GB" i="1">
                                  <a:latin typeface="Cambria Math" panose="02040503050406030204" pitchFamily="18" charset="0"/>
                                </a:rPr>
                                <m:t>𝐾</m:t>
                              </m:r>
                            </m:e>
                          </m:acc>
                        </m:e>
                        <m:sub>
                          <m:r>
                            <a:rPr lang="en-GB" i="1">
                              <a:latin typeface="Cambria Math" panose="02040503050406030204" pitchFamily="18" charset="0"/>
                            </a:rPr>
                            <m:t>𝑡</m:t>
                          </m:r>
                        </m:sub>
                      </m:sSub>
                    </m:oMath>
                  </m:oMathPara>
                </a14:m>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ea typeface="Cambria Math" panose="02040503050406030204" pitchFamily="18" charset="0"/>
                            </a:rPr>
                          </m:ctrlPr>
                        </m:fPr>
                        <m:num>
                          <m:r>
                            <a:rPr lang="en-GB" i="1" smtClean="0">
                              <a:latin typeface="Cambria Math" panose="02040503050406030204" pitchFamily="18" charset="0"/>
                              <a:ea typeface="Cambria Math" panose="02040503050406030204" pitchFamily="18" charset="0"/>
                            </a:rPr>
                            <m:t>𝜕</m:t>
                          </m:r>
                          <m:sSub>
                            <m:sSubPr>
                              <m:ctrlPr>
                                <a:rPr lang="en-GB" i="1" smtClean="0">
                                  <a:latin typeface="Cambria Math" panose="02040503050406030204" pitchFamily="18" charset="0"/>
                                  <a:ea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ℋ</m:t>
                              </m:r>
                            </m:e>
                            <m:sub>
                              <m:r>
                                <a:rPr lang="en-GB" b="0" i="1" smtClean="0">
                                  <a:latin typeface="Cambria Math" panose="02040503050406030204" pitchFamily="18" charset="0"/>
                                  <a:ea typeface="Cambria Math" panose="02040503050406030204" pitchFamily="18" charset="0"/>
                                </a:rPr>
                                <m:t>𝑡</m:t>
                              </m:r>
                            </m:sub>
                          </m:sSub>
                        </m:num>
                        <m:den>
                          <m:r>
                            <a:rPr lang="en-GB"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𝐶</m:t>
                              </m:r>
                            </m:e>
                            <m:sub>
                              <m:r>
                                <a:rPr lang="en-GB" i="1">
                                  <a:latin typeface="Cambria Math" panose="02040503050406030204" pitchFamily="18" charset="0"/>
                                  <a:ea typeface="Cambria Math" panose="02040503050406030204" pitchFamily="18" charset="0"/>
                                </a:rPr>
                                <m:t>𝑡</m:t>
                              </m:r>
                            </m:sub>
                          </m:sSub>
                        </m:den>
                      </m:f>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𝑈</m:t>
                          </m:r>
                        </m:e>
                        <m:sub>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𝐶</m:t>
                              </m:r>
                            </m:e>
                            <m:sub>
                              <m:r>
                                <a:rPr lang="en-GB" b="0" i="1" smtClean="0">
                                  <a:latin typeface="Cambria Math" panose="02040503050406030204" pitchFamily="18" charset="0"/>
                                  <a:ea typeface="Cambria Math" panose="02040503050406030204" pitchFamily="18" charset="0"/>
                                </a:rPr>
                                <m:t>𝑡</m:t>
                              </m:r>
                            </m:sub>
                          </m:sSub>
                        </m:sub>
                      </m:sSub>
                      <m:r>
                        <a:rPr lang="en-GB"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𝜆</m:t>
                          </m:r>
                        </m:e>
                        <m:sub>
                          <m:r>
                            <a:rPr lang="en-GB" i="1">
                              <a:latin typeface="Cambria Math" panose="02040503050406030204" pitchFamily="18" charset="0"/>
                              <a:ea typeface="Cambria Math" panose="02040503050406030204" pitchFamily="18" charset="0"/>
                            </a:rPr>
                            <m:t>𝑡</m:t>
                          </m:r>
                        </m:sub>
                      </m:sSub>
                      <m:r>
                        <a:rPr lang="en-GB" b="0" i="1" smtClean="0">
                          <a:latin typeface="Cambria Math" panose="02040503050406030204" pitchFamily="18" charset="0"/>
                          <a:ea typeface="Cambria Math" panose="02040503050406030204" pitchFamily="18" charset="0"/>
                        </a:rPr>
                        <m:t>=0, </m:t>
                      </m:r>
                      <m:acc>
                        <m:accPr>
                          <m:chr m:val="̇"/>
                          <m:ctrlPr>
                            <a:rPr lang="en-GB" b="0" i="1" smtClean="0">
                              <a:latin typeface="Cambria Math" panose="02040503050406030204" pitchFamily="18" charset="0"/>
                              <a:ea typeface="Cambria Math" panose="02040503050406030204" pitchFamily="18" charset="0"/>
                            </a:rPr>
                          </m:ctrlPr>
                        </m:accPr>
                        <m:e>
                          <m:r>
                            <a:rPr lang="en-GB" b="0" i="1" smtClean="0">
                              <a:latin typeface="Cambria Math" panose="02040503050406030204" pitchFamily="18" charset="0"/>
                              <a:ea typeface="Cambria Math" panose="02040503050406030204" pitchFamily="18" charset="0"/>
                            </a:rPr>
                            <m:t>𝜆</m:t>
                          </m:r>
                        </m:e>
                      </m:acc>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𝜌</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𝜆</m:t>
                          </m:r>
                        </m:e>
                        <m:sub>
                          <m:r>
                            <a:rPr lang="en-GB" i="1">
                              <a:latin typeface="Cambria Math" panose="02040503050406030204" pitchFamily="18" charset="0"/>
                              <a:ea typeface="Cambria Math" panose="02040503050406030204" pitchFamily="18" charset="0"/>
                            </a:rPr>
                            <m:t>𝑡</m:t>
                          </m:r>
                        </m:sub>
                      </m:sSub>
                      <m:r>
                        <a:rPr lang="en-GB" b="0" i="1" smtClean="0">
                          <a:latin typeface="Cambria Math" panose="02040503050406030204" pitchFamily="18" charset="0"/>
                          <a:ea typeface="Cambria Math" panose="02040503050406030204" pitchFamily="18" charset="0"/>
                        </a:rPr>
                        <m:t>=</m:t>
                      </m:r>
                      <m:f>
                        <m:fPr>
                          <m:ctrlPr>
                            <a:rPr lang="en-GB" i="1">
                              <a:latin typeface="Cambria Math" panose="02040503050406030204" pitchFamily="18" charset="0"/>
                              <a:ea typeface="Cambria Math" panose="02040503050406030204" pitchFamily="18" charset="0"/>
                            </a:rPr>
                          </m:ctrlPr>
                        </m:fPr>
                        <m:num>
                          <m:r>
                            <a:rPr lang="en-GB"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ℋ</m:t>
                              </m:r>
                            </m:e>
                            <m:sub>
                              <m:r>
                                <a:rPr lang="en-GB" i="1">
                                  <a:latin typeface="Cambria Math" panose="02040503050406030204" pitchFamily="18" charset="0"/>
                                  <a:ea typeface="Cambria Math" panose="02040503050406030204" pitchFamily="18" charset="0"/>
                                </a:rPr>
                                <m:t>𝑡</m:t>
                              </m:r>
                            </m:sub>
                          </m:sSub>
                        </m:num>
                        <m:den>
                          <m:r>
                            <a:rPr lang="en-GB"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𝐾</m:t>
                              </m:r>
                            </m:e>
                            <m:sub>
                              <m:r>
                                <a:rPr lang="en-GB" i="1">
                                  <a:latin typeface="Cambria Math" panose="02040503050406030204" pitchFamily="18" charset="0"/>
                                  <a:ea typeface="Cambria Math" panose="02040503050406030204" pitchFamily="18" charset="0"/>
                                </a:rPr>
                                <m:t>𝑡</m:t>
                              </m:r>
                            </m:sub>
                          </m:sSub>
                        </m:den>
                      </m:f>
                    </m:oMath>
                  </m:oMathPara>
                </a14:m>
                <a:endParaRPr lang="en-GB"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ea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ℋ</m:t>
                          </m:r>
                        </m:e>
                        <m:sub>
                          <m:r>
                            <a:rPr lang="en-GB" b="0" i="1" smtClean="0">
                              <a:latin typeface="Cambria Math" panose="02040503050406030204" pitchFamily="18" charset="0"/>
                              <a:ea typeface="Cambria Math" panose="02040503050406030204" pitchFamily="18" charset="0"/>
                            </a:rPr>
                            <m:t>𝑡</m:t>
                          </m:r>
                        </m:sub>
                      </m:sSub>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𝑈</m:t>
                      </m:r>
                      <m:d>
                        <m:dPr>
                          <m:ctrlPr>
                            <a:rPr lang="en-GB" b="0" i="1" smtClean="0">
                              <a:latin typeface="Cambria Math" panose="02040503050406030204" pitchFamily="18" charset="0"/>
                              <a:ea typeface="Cambria Math" panose="02040503050406030204" pitchFamily="18" charset="0"/>
                            </a:rPr>
                          </m:ctrlPr>
                        </m:dPr>
                        <m:e>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𝐶</m:t>
                              </m:r>
                            </m:e>
                            <m:sub>
                              <m:r>
                                <a:rPr lang="en-GB" b="0" i="1" smtClean="0">
                                  <a:latin typeface="Cambria Math" panose="02040503050406030204" pitchFamily="18" charset="0"/>
                                  <a:ea typeface="Cambria Math" panose="02040503050406030204" pitchFamily="18" charset="0"/>
                                </a:rPr>
                                <m:t>𝑡</m:t>
                              </m:r>
                            </m:sub>
                          </m:sSub>
                        </m:e>
                      </m:d>
                      <m:r>
                        <a:rPr lang="en-GB"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𝑈</m:t>
                          </m:r>
                        </m:e>
                        <m:sub>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𝐶</m:t>
                              </m:r>
                            </m:e>
                            <m:sub>
                              <m:r>
                                <a:rPr lang="en-GB" i="1">
                                  <a:latin typeface="Cambria Math" panose="02040503050406030204" pitchFamily="18" charset="0"/>
                                  <a:ea typeface="Cambria Math" panose="02040503050406030204" pitchFamily="18" charset="0"/>
                                </a:rPr>
                                <m:t>𝑡</m:t>
                              </m:r>
                            </m:sub>
                          </m:sSub>
                        </m:sub>
                      </m:sSub>
                      <m:sSub>
                        <m:sSubPr>
                          <m:ctrlPr>
                            <a:rPr lang="en-GB" i="1">
                              <a:latin typeface="Cambria Math" panose="02040503050406030204" pitchFamily="18" charset="0"/>
                            </a:rPr>
                          </m:ctrlPr>
                        </m:sSubPr>
                        <m:e>
                          <m:acc>
                            <m:accPr>
                              <m:chr m:val="̇"/>
                              <m:ctrlPr>
                                <a:rPr lang="en-GB" i="1">
                                  <a:latin typeface="Cambria Math" panose="02040503050406030204" pitchFamily="18" charset="0"/>
                                </a:rPr>
                              </m:ctrlPr>
                            </m:accPr>
                            <m:e>
                              <m:r>
                                <a:rPr lang="en-GB" i="1">
                                  <a:latin typeface="Cambria Math" panose="02040503050406030204" pitchFamily="18" charset="0"/>
                                </a:rPr>
                                <m:t>𝐾</m:t>
                              </m:r>
                            </m:e>
                          </m:acc>
                        </m:e>
                        <m:sub>
                          <m:r>
                            <a:rPr lang="en-GB" i="1">
                              <a:latin typeface="Cambria Math" panose="02040503050406030204" pitchFamily="18" charset="0"/>
                            </a:rPr>
                            <m:t>𝑡</m:t>
                          </m:r>
                        </m:sub>
                      </m:sSub>
                      <m:r>
                        <a:rPr lang="en-GB"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𝑈</m:t>
                          </m:r>
                        </m:e>
                        <m:sub>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𝐶</m:t>
                              </m:r>
                            </m:e>
                            <m:sub>
                              <m:r>
                                <a:rPr lang="en-GB" b="0" i="1" smtClean="0">
                                  <a:latin typeface="Cambria Math" panose="02040503050406030204" pitchFamily="18" charset="0"/>
                                  <a:ea typeface="Cambria Math" panose="02040503050406030204" pitchFamily="18" charset="0"/>
                                </a:rPr>
                                <m:t>𝑡</m:t>
                              </m:r>
                            </m:sub>
                          </m:sSub>
                        </m:sub>
                      </m:sSub>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𝐶</m:t>
                          </m:r>
                        </m:e>
                        <m:sub>
                          <m:r>
                            <a:rPr lang="en-GB" b="0" i="1" smtClean="0">
                              <a:latin typeface="Cambria Math" panose="02040503050406030204" pitchFamily="18" charset="0"/>
                              <a:ea typeface="Cambria Math" panose="02040503050406030204" pitchFamily="18" charset="0"/>
                            </a:rPr>
                            <m:t>𝑡</m:t>
                          </m:r>
                        </m:sub>
                      </m:sSub>
                      <m:r>
                        <a:rPr lang="en-GB"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𝑈</m:t>
                          </m:r>
                        </m:e>
                        <m:sub>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𝐶</m:t>
                              </m:r>
                            </m:e>
                            <m:sub>
                              <m:r>
                                <a:rPr lang="en-GB" b="0" i="1" smtClean="0">
                                  <a:latin typeface="Cambria Math" panose="02040503050406030204" pitchFamily="18" charset="0"/>
                                  <a:ea typeface="Cambria Math" panose="02040503050406030204" pitchFamily="18" charset="0"/>
                                </a:rPr>
                                <m:t>𝑡</m:t>
                              </m:r>
                            </m:sub>
                          </m:sSub>
                        </m:sub>
                      </m:sSub>
                      <m:sSub>
                        <m:sSubPr>
                          <m:ctrlPr>
                            <a:rPr lang="en-GB" i="1">
                              <a:latin typeface="Cambria Math" panose="02040503050406030204" pitchFamily="18" charset="0"/>
                            </a:rPr>
                          </m:ctrlPr>
                        </m:sSubPr>
                        <m:e>
                          <m:acc>
                            <m:accPr>
                              <m:chr m:val="̇"/>
                              <m:ctrlPr>
                                <a:rPr lang="en-GB" i="1">
                                  <a:latin typeface="Cambria Math" panose="02040503050406030204" pitchFamily="18" charset="0"/>
                                </a:rPr>
                              </m:ctrlPr>
                            </m:accPr>
                            <m:e>
                              <m:r>
                                <a:rPr lang="en-GB" i="1">
                                  <a:latin typeface="Cambria Math" panose="02040503050406030204" pitchFamily="18" charset="0"/>
                                </a:rPr>
                                <m:t>𝐾</m:t>
                              </m:r>
                            </m:e>
                          </m:acc>
                        </m:e>
                        <m:sub>
                          <m:r>
                            <a:rPr lang="en-GB" i="1">
                              <a:latin typeface="Cambria Math" panose="02040503050406030204" pitchFamily="18" charset="0"/>
                            </a:rPr>
                            <m:t>𝑡</m:t>
                          </m:r>
                        </m:sub>
                      </m:sSub>
                    </m:oMath>
                  </m:oMathPara>
                </a14:m>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sSub>
                            <m:sSubPr>
                              <m:ctrlPr>
                                <a:rPr lang="en-GB" i="1">
                                  <a:latin typeface="Cambria Math" panose="02040503050406030204" pitchFamily="18" charset="0"/>
                                  <a:ea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ℋ</m:t>
                              </m:r>
                            </m:e>
                            <m:sub>
                              <m:r>
                                <a:rPr lang="en-GB" b="0" i="1" smtClean="0">
                                  <a:latin typeface="Cambria Math" panose="02040503050406030204" pitchFamily="18" charset="0"/>
                                  <a:ea typeface="Cambria Math" panose="02040503050406030204" pitchFamily="18" charset="0"/>
                                </a:rPr>
                                <m:t>𝑡</m:t>
                              </m:r>
                            </m:sub>
                          </m:sSub>
                        </m:num>
                        <m:den>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𝑈</m:t>
                              </m:r>
                            </m:e>
                            <m:sub>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𝐶</m:t>
                                  </m:r>
                                </m:e>
                                <m:sub>
                                  <m:r>
                                    <a:rPr lang="en-GB" b="0" i="1" smtClean="0">
                                      <a:latin typeface="Cambria Math" panose="02040503050406030204" pitchFamily="18" charset="0"/>
                                      <a:ea typeface="Cambria Math" panose="02040503050406030204" pitchFamily="18" charset="0"/>
                                    </a:rPr>
                                    <m:t>𝑡</m:t>
                                  </m:r>
                                </m:sub>
                              </m:sSub>
                            </m:sub>
                          </m:sSub>
                        </m:den>
                      </m:f>
                      <m:r>
                        <a:rPr lang="en-GB"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𝐶</m:t>
                          </m:r>
                        </m:e>
                        <m:sub>
                          <m:r>
                            <a:rPr lang="en-GB" b="0" i="1" smtClean="0">
                              <a:latin typeface="Cambria Math" panose="02040503050406030204" pitchFamily="18" charset="0"/>
                              <a:ea typeface="Cambria Math" panose="02040503050406030204" pitchFamily="18" charset="0"/>
                            </a:rPr>
                            <m:t>𝑡</m:t>
                          </m:r>
                        </m:sub>
                      </m:sSub>
                      <m:r>
                        <a:rPr lang="en-GB"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rPr>
                          </m:ctrlPr>
                        </m:sSubPr>
                        <m:e>
                          <m:acc>
                            <m:accPr>
                              <m:chr m:val="̇"/>
                              <m:ctrlPr>
                                <a:rPr lang="en-GB" i="1">
                                  <a:latin typeface="Cambria Math" panose="02040503050406030204" pitchFamily="18" charset="0"/>
                                </a:rPr>
                              </m:ctrlPr>
                            </m:accPr>
                            <m:e>
                              <m:r>
                                <a:rPr lang="en-GB" i="1">
                                  <a:latin typeface="Cambria Math" panose="02040503050406030204" pitchFamily="18" charset="0"/>
                                </a:rPr>
                                <m:t>𝐾</m:t>
                              </m:r>
                            </m:e>
                          </m:acc>
                        </m:e>
                        <m:sub>
                          <m:r>
                            <a:rPr lang="en-GB" i="1">
                              <a:latin typeface="Cambria Math" panose="02040503050406030204" pitchFamily="18" charset="0"/>
                            </a:rPr>
                            <m:t>𝑡</m:t>
                          </m:r>
                        </m:sub>
                      </m:sSub>
                    </m:oMath>
                  </m:oMathPara>
                </a14:m>
                <a:endParaRPr lang="en-GB" dirty="0">
                  <a:latin typeface="Candara" panose="020E0502030303020204" pitchFamily="34" charset="0"/>
                </a:endParaRPr>
              </a:p>
              <a:p>
                <a:pPr marL="0" indent="0">
                  <a:buNone/>
                </a:pPr>
                <a:r>
                  <a:rPr lang="en-GB" dirty="0">
                    <a:latin typeface="Candara" panose="020E0502030303020204" pitchFamily="34" charset="0"/>
                  </a:rPr>
                  <a:t>Along the optimal path, the monetised, </a:t>
                </a:r>
                <a:r>
                  <a:rPr lang="en-GB" dirty="0" err="1">
                    <a:latin typeface="Candara" panose="020E0502030303020204" pitchFamily="34" charset="0"/>
                  </a:rPr>
                  <a:t>linearised</a:t>
                </a:r>
                <a:r>
                  <a:rPr lang="en-GB" dirty="0">
                    <a:latin typeface="Candara" panose="020E0502030303020204" pitchFamily="34" charset="0"/>
                  </a:rPr>
                  <a:t> Hamiltonian equals the Net Domestic Product</a:t>
                </a:r>
                <a:endParaRPr dirty="0"/>
              </a:p>
            </p:txBody>
          </p:sp>
        </mc:Choice>
        <mc:Fallback>
          <p:sp>
            <p:nvSpPr>
              <p:cNvPr id="791" name="GDP…"/>
              <p:cNvSpPr txBox="1">
                <a:spLocks noGrp="1" noRot="1" noChangeAspect="1" noMove="1" noResize="1" noEditPoints="1" noAdjustHandles="1" noChangeArrowheads="1" noChangeShapeType="1" noTextEdit="1"/>
              </p:cNvSpPr>
              <p:nvPr>
                <p:ph type="body" idx="1"/>
              </p:nvPr>
            </p:nvSpPr>
            <p:spPr>
              <a:xfrm>
                <a:off x="556811" y="1170259"/>
                <a:ext cx="8170431" cy="5428656"/>
              </a:xfrm>
              <a:prstGeom prst="rect">
                <a:avLst/>
              </a:prstGeom>
              <a:blipFill>
                <a:blip r:embed="rId2"/>
                <a:stretch>
                  <a:fillRect l="-1417"/>
                </a:stretch>
              </a:blipFill>
            </p:spPr>
            <p:txBody>
              <a:bodyPr/>
              <a:lstStyle/>
              <a:p>
                <a:r>
                  <a:rPr lang="en-GB">
                    <a:noFill/>
                  </a:rPr>
                  <a:t> </a:t>
                </a:r>
              </a:p>
            </p:txBody>
          </p:sp>
        </mc:Fallback>
      </mc:AlternateContent>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 y="609600"/>
            <a:ext cx="2448000" cy="1630674"/>
          </a:xfrm>
          <a:prstGeom prst="rect">
            <a:avLst/>
          </a:prstGeom>
        </p:spPr>
      </p:pic>
    </p:spTree>
    <p:extLst>
      <p:ext uri="{BB962C8B-B14F-4D97-AF65-F5344CB8AC3E}">
        <p14:creationId xmlns:p14="http://schemas.microsoft.com/office/powerpoint/2010/main" val="64710883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 name="Conclusions (1)"/>
          <p:cNvSpPr txBox="1">
            <a:spLocks noGrp="1"/>
          </p:cNvSpPr>
          <p:nvPr>
            <p:ph type="title"/>
          </p:nvPr>
        </p:nvSpPr>
        <p:spPr>
          <a:xfrm>
            <a:off x="571500" y="125016"/>
            <a:ext cx="8001000" cy="589359"/>
          </a:xfrm>
          <a:prstGeom prst="rect">
            <a:avLst/>
          </a:prstGeom>
        </p:spPr>
        <p:txBody>
          <a:bodyPr/>
          <a:lstStyle/>
          <a:p>
            <a:r>
              <a:rPr lang="en-GB" sz="3600" dirty="0">
                <a:latin typeface="Candara" panose="020E0502030303020204" pitchFamily="34" charset="0"/>
              </a:rPr>
              <a:t>with nature and protection</a:t>
            </a:r>
            <a:endParaRPr sz="3600" dirty="0">
              <a:latin typeface="Candara" panose="020E0502030303020204" pitchFamily="34" charset="0"/>
            </a:endParaRPr>
          </a:p>
        </p:txBody>
      </p:sp>
      <mc:AlternateContent xmlns:mc="http://schemas.openxmlformats.org/markup-compatibility/2006">
        <mc:Choice xmlns:a14="http://schemas.microsoft.com/office/drawing/2010/main" Requires="a14">
          <p:sp>
            <p:nvSpPr>
              <p:cNvPr id="791" name="GDP…"/>
              <p:cNvSpPr txBox="1">
                <a:spLocks noGrp="1"/>
              </p:cNvSpPr>
              <p:nvPr>
                <p:ph type="body" idx="1"/>
              </p:nvPr>
            </p:nvSpPr>
            <p:spPr>
              <a:xfrm>
                <a:off x="142642" y="794836"/>
                <a:ext cx="8858718" cy="5678938"/>
              </a:xfrm>
              <a:prstGeom prst="rect">
                <a:avLst/>
              </a:prstGeom>
            </p:spPr>
            <p:txBody>
              <a:bodyPr>
                <a:normAutofit fontScale="70000" lnSpcReduction="20000"/>
              </a:bodyPr>
              <a:lstStyle/>
              <a:p>
                <a:pPr marL="0" indent="0">
                  <a:buNone/>
                </a:pPr>
                <a14:m>
                  <m:oMathPara xmlns:m="http://schemas.openxmlformats.org/officeDocument/2006/math">
                    <m:oMathParaPr>
                      <m:jc m:val="centerGroup"/>
                    </m:oMathParaPr>
                    <m:oMath xmlns:m="http://schemas.openxmlformats.org/officeDocument/2006/math">
                      <m:func>
                        <m:funcPr>
                          <m:ctrlPr>
                            <a:rPr lang="en-GB" i="1" smtClean="0">
                              <a:latin typeface="Cambria Math" panose="02040503050406030204" pitchFamily="18" charset="0"/>
                            </a:rPr>
                          </m:ctrlPr>
                        </m:funcPr>
                        <m:fName>
                          <m:limLow>
                            <m:limLowPr>
                              <m:ctrlPr>
                                <a:rPr lang="en-GB" i="1" smtClean="0">
                                  <a:latin typeface="Cambria Math" panose="02040503050406030204" pitchFamily="18" charset="0"/>
                                </a:rPr>
                              </m:ctrlPr>
                            </m:limLowPr>
                            <m:e>
                              <m:r>
                                <m:rPr>
                                  <m:sty m:val="p"/>
                                </m:rPr>
                                <a:rPr lang="en-GB" i="0" smtClean="0">
                                  <a:latin typeface="Cambria Math" panose="02040503050406030204" pitchFamily="18" charset="0"/>
                                </a:rPr>
                                <m:t>max</m:t>
                              </m:r>
                            </m:e>
                            <m:lim>
                              <m:r>
                                <a:rPr lang="en-GB" i="1" smtClean="0">
                                  <a:latin typeface="Cambria Math" panose="02040503050406030204" pitchFamily="18" charset="0"/>
                                </a:rPr>
                                <m:t>𝐶</m:t>
                              </m:r>
                            </m:lim>
                          </m:limLow>
                          <m:nary>
                            <m:naryPr>
                              <m:limLoc m:val="undOvr"/>
                              <m:subHide m:val="on"/>
                              <m:supHide m:val="on"/>
                              <m:ctrlPr>
                                <a:rPr lang="en-GB" b="0" i="1" smtClean="0">
                                  <a:latin typeface="Cambria Math" panose="02040503050406030204" pitchFamily="18" charset="0"/>
                                </a:rPr>
                              </m:ctrlPr>
                            </m:naryPr>
                            <m:sub/>
                            <m:sup/>
                            <m:e>
                              <m:r>
                                <a:rPr lang="en-GB" b="0" i="1" smtClean="0">
                                  <a:latin typeface="Cambria Math" panose="02040503050406030204" pitchFamily="18" charset="0"/>
                                </a:rPr>
                                <m:t>𝑈</m:t>
                              </m:r>
                            </m:e>
                          </m:nary>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𝐶</m:t>
                              </m:r>
                            </m:e>
                            <m:sub>
                              <m:r>
                                <a:rPr lang="en-GB" i="1">
                                  <a:latin typeface="Cambria Math" panose="02040503050406030204" pitchFamily="18" charset="0"/>
                                </a:rPr>
                                <m:t>𝑡</m:t>
                              </m:r>
                            </m:sub>
                          </m:sSub>
                          <m:r>
                            <a:rPr lang="en-GB" b="0" i="1" smtClean="0">
                              <a:latin typeface="Cambria Math" panose="02040503050406030204" pitchFamily="18" charset="0"/>
                            </a:rPr>
                            <m:t>,</m:t>
                          </m:r>
                          <m:sSub>
                            <m:sSubPr>
                              <m:ctrlPr>
                                <a:rPr lang="en-GB" b="0" i="1" smtClean="0">
                                  <a:solidFill>
                                    <a:srgbClr val="FF0000"/>
                                  </a:solidFill>
                                  <a:latin typeface="Cambria Math" panose="02040503050406030204" pitchFamily="18" charset="0"/>
                                </a:rPr>
                              </m:ctrlPr>
                            </m:sSubPr>
                            <m:e>
                              <m:r>
                                <a:rPr lang="en-GB" b="0" i="1" smtClean="0">
                                  <a:solidFill>
                                    <a:srgbClr val="FF0000"/>
                                  </a:solidFill>
                                  <a:latin typeface="Cambria Math" panose="02040503050406030204" pitchFamily="18" charset="0"/>
                                </a:rPr>
                                <m:t>𝑁</m:t>
                              </m:r>
                            </m:e>
                            <m:sub>
                              <m:r>
                                <a:rPr lang="en-GB" b="0" i="1" smtClean="0">
                                  <a:solidFill>
                                    <a:srgbClr val="FF0000"/>
                                  </a:solidFill>
                                  <a:latin typeface="Cambria Math" panose="02040503050406030204" pitchFamily="18" charset="0"/>
                                </a:rPr>
                                <m:t>𝑡</m:t>
                              </m:r>
                            </m:sub>
                          </m:sSub>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𝑒</m:t>
                              </m:r>
                            </m:e>
                            <m:sup>
                              <m:r>
                                <a:rPr lang="en-GB" b="0" i="1" smtClean="0">
                                  <a:latin typeface="Cambria Math" panose="02040503050406030204" pitchFamily="18" charset="0"/>
                                </a:rPr>
                                <m:t>−</m:t>
                              </m:r>
                              <m:r>
                                <a:rPr lang="en-GB" i="1">
                                  <a:latin typeface="Cambria Math" panose="02040503050406030204" pitchFamily="18" charset="0"/>
                                  <a:ea typeface="Cambria Math" panose="02040503050406030204" pitchFamily="18" charset="0"/>
                                </a:rPr>
                                <m:t>𝜌</m:t>
                              </m:r>
                              <m:r>
                                <a:rPr lang="en-GB" b="0" i="1" smtClean="0">
                                  <a:latin typeface="Cambria Math" panose="02040503050406030204" pitchFamily="18" charset="0"/>
                                  <a:ea typeface="Cambria Math" panose="02040503050406030204" pitchFamily="18" charset="0"/>
                                </a:rPr>
                                <m:t>𝑡</m:t>
                              </m:r>
                            </m:sup>
                          </m:sSup>
                          <m:r>
                            <m:rPr>
                              <m:nor/>
                            </m:rPr>
                            <a:rPr lang="en-GB" b="0" i="0" smtClean="0">
                              <a:latin typeface="Cambria Math" panose="02040503050406030204" pitchFamily="18" charset="0"/>
                            </a:rPr>
                            <m:t>d</m:t>
                          </m:r>
                        </m:fName>
                        <m:e>
                          <m:r>
                            <a:rPr lang="en-GB" b="0" i="1" smtClean="0">
                              <a:latin typeface="Cambria Math" panose="02040503050406030204" pitchFamily="18" charset="0"/>
                            </a:rPr>
                            <m:t>𝑡</m:t>
                          </m:r>
                        </m:e>
                      </m:func>
                    </m:oMath>
                  </m:oMathPara>
                </a14:m>
                <a:endParaRPr lang="en-GB" dirty="0"/>
              </a:p>
              <a:p>
                <a:pPr marL="0" indent="0">
                  <a:buNone/>
                </a:pPr>
                <a14:m>
                  <m:oMathPara xmlns:m="http://schemas.openxmlformats.org/officeDocument/2006/math">
                    <m:oMathParaPr>
                      <m:jc m:val="centerGroup"/>
                    </m:oMathParaPr>
                    <m:oMath xmlns:m="http://schemas.openxmlformats.org/officeDocument/2006/math">
                      <m:r>
                        <m:rPr>
                          <m:nor/>
                        </m:rPr>
                        <a:rPr lang="en-GB" b="0" i="0" smtClean="0">
                          <a:latin typeface="Cambria Math" panose="02040503050406030204" pitchFamily="18" charset="0"/>
                        </a:rPr>
                        <m:t>s</m:t>
                      </m:r>
                      <m:r>
                        <m:rPr>
                          <m:nor/>
                        </m:rPr>
                        <a:rPr lang="en-GB" b="0" i="0" smtClean="0">
                          <a:latin typeface="Cambria Math" panose="02040503050406030204" pitchFamily="18" charset="0"/>
                        </a:rPr>
                        <m:t>.</m:t>
                      </m:r>
                      <m:r>
                        <m:rPr>
                          <m:nor/>
                        </m:rPr>
                        <a:rPr lang="en-GB" b="0" i="0" smtClean="0">
                          <a:latin typeface="Cambria Math" panose="02040503050406030204" pitchFamily="18" charset="0"/>
                        </a:rPr>
                        <m:t>t</m:t>
                      </m:r>
                      <m:r>
                        <m:rPr>
                          <m:nor/>
                        </m:rPr>
                        <a:rPr lang="en-GB" b="0" i="0" smtClean="0">
                          <a:latin typeface="Cambria Math" panose="02040503050406030204" pitchFamily="18" charset="0"/>
                        </a:rPr>
                        <m:t>.</m:t>
                      </m:r>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 </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𝐾</m:t>
                              </m:r>
                            </m:e>
                          </m:acc>
                        </m:e>
                        <m:sub>
                          <m:r>
                            <a:rPr lang="en-GB" b="0" i="1" smtClean="0">
                              <a:latin typeface="Cambria Math" panose="02040503050406030204" pitchFamily="18" charset="0"/>
                            </a:rPr>
                            <m:t>𝑡</m:t>
                          </m:r>
                        </m:sub>
                      </m:sSub>
                      <m:r>
                        <a:rPr lang="en-GB" b="0" i="1" smtClean="0">
                          <a:latin typeface="Cambria Math" panose="02040503050406030204" pitchFamily="18" charset="0"/>
                        </a:rPr>
                        <m:t>=</m:t>
                      </m:r>
                      <m:r>
                        <a:rPr lang="en-GB" i="1" smtClean="0">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𝛿</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𝐾</m:t>
                          </m:r>
                        </m:e>
                        <m:sub>
                          <m:r>
                            <a:rPr lang="en-GB" b="0" i="1" smtClean="0">
                              <a:latin typeface="Cambria Math" panose="02040503050406030204" pitchFamily="18" charset="0"/>
                              <a:ea typeface="Cambria Math" panose="02040503050406030204" pitchFamily="18" charset="0"/>
                            </a:rPr>
                            <m:t>𝑡</m:t>
                          </m:r>
                        </m:sub>
                      </m:sSub>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𝑄</m:t>
                      </m:r>
                      <m:d>
                        <m:dPr>
                          <m:ctrlPr>
                            <a:rPr lang="en-GB" b="0" i="1" smtClean="0">
                              <a:latin typeface="Cambria Math" panose="02040503050406030204" pitchFamily="18" charset="0"/>
                              <a:ea typeface="Cambria Math" panose="02040503050406030204" pitchFamily="18" charset="0"/>
                            </a:rPr>
                          </m:ctrlPr>
                        </m:dPr>
                        <m:e>
                          <m:sSub>
                            <m:sSubPr>
                              <m:ctrlPr>
                                <a:rPr lang="en-GB" i="1">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𝐾</m:t>
                              </m:r>
                            </m:e>
                            <m:sub>
                              <m:r>
                                <a:rPr lang="en-GB" b="0" i="1" smtClean="0">
                                  <a:latin typeface="Cambria Math" panose="02040503050406030204" pitchFamily="18" charset="0"/>
                                  <a:ea typeface="Cambria Math" panose="02040503050406030204" pitchFamily="18" charset="0"/>
                                </a:rPr>
                                <m:t>𝑡</m:t>
                              </m:r>
                            </m:sub>
                          </m:sSub>
                        </m:e>
                      </m:d>
                      <m:r>
                        <a:rPr lang="en-GB"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𝐶</m:t>
                          </m:r>
                        </m:e>
                        <m:sub>
                          <m:r>
                            <a:rPr lang="en-GB" b="0" i="1" smtClean="0">
                              <a:latin typeface="Cambria Math" panose="02040503050406030204" pitchFamily="18" charset="0"/>
                              <a:ea typeface="Cambria Math" panose="02040503050406030204" pitchFamily="18" charset="0"/>
                            </a:rPr>
                            <m:t>𝑡</m:t>
                          </m:r>
                        </m:sub>
                      </m:sSub>
                      <m:r>
                        <a:rPr lang="en-GB" i="1" smtClean="0">
                          <a:solidFill>
                            <a:srgbClr val="FF0000"/>
                          </a:solidFill>
                          <a:latin typeface="Cambria Math" panose="02040503050406030204" pitchFamily="18" charset="0"/>
                          <a:ea typeface="Cambria Math" panose="02040503050406030204" pitchFamily="18" charset="0"/>
                        </a:rPr>
                        <m:t>−</m:t>
                      </m:r>
                      <m:sSub>
                        <m:sSubPr>
                          <m:ctrlPr>
                            <a:rPr lang="en-GB" i="1">
                              <a:solidFill>
                                <a:srgbClr val="FF0000"/>
                              </a:solidFill>
                              <a:latin typeface="Cambria Math" panose="02040503050406030204" pitchFamily="18" charset="0"/>
                              <a:ea typeface="Cambria Math" panose="02040503050406030204" pitchFamily="18" charset="0"/>
                            </a:rPr>
                          </m:ctrlPr>
                        </m:sSubPr>
                        <m:e>
                          <m:r>
                            <a:rPr lang="en-GB" b="0" i="1" smtClean="0">
                              <a:solidFill>
                                <a:srgbClr val="FF0000"/>
                              </a:solidFill>
                              <a:latin typeface="Cambria Math" panose="02040503050406030204" pitchFamily="18" charset="0"/>
                              <a:ea typeface="Cambria Math" panose="02040503050406030204" pitchFamily="18" charset="0"/>
                            </a:rPr>
                            <m:t>𝑃</m:t>
                          </m:r>
                        </m:e>
                        <m:sub>
                          <m:r>
                            <a:rPr lang="en-GB" i="1">
                              <a:solidFill>
                                <a:srgbClr val="FF0000"/>
                              </a:solidFill>
                              <a:latin typeface="Cambria Math" panose="02040503050406030204" pitchFamily="18" charset="0"/>
                              <a:ea typeface="Cambria Math" panose="02040503050406030204" pitchFamily="18" charset="0"/>
                            </a:rPr>
                            <m:t>𝑡</m:t>
                          </m:r>
                        </m:sub>
                      </m:sSub>
                    </m:oMath>
                  </m:oMathPara>
                </a14:m>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smtClean="0">
                              <a:solidFill>
                                <a:srgbClr val="FF0000"/>
                              </a:solidFill>
                              <a:latin typeface="Cambria Math" panose="02040503050406030204" pitchFamily="18" charset="0"/>
                            </a:rPr>
                          </m:ctrlPr>
                        </m:sSubPr>
                        <m:e>
                          <m:r>
                            <a:rPr lang="en-GB" i="1">
                              <a:solidFill>
                                <a:srgbClr val="FF0000"/>
                              </a:solidFill>
                              <a:latin typeface="Cambria Math" panose="02040503050406030204" pitchFamily="18" charset="0"/>
                            </a:rPr>
                            <m:t> </m:t>
                          </m:r>
                          <m:acc>
                            <m:accPr>
                              <m:chr m:val="̇"/>
                              <m:ctrlPr>
                                <a:rPr lang="en-GB" i="1">
                                  <a:solidFill>
                                    <a:srgbClr val="FF0000"/>
                                  </a:solidFill>
                                  <a:latin typeface="Cambria Math" panose="02040503050406030204" pitchFamily="18" charset="0"/>
                                </a:rPr>
                              </m:ctrlPr>
                            </m:accPr>
                            <m:e>
                              <m:r>
                                <a:rPr lang="en-GB" b="0" i="1" smtClean="0">
                                  <a:solidFill>
                                    <a:srgbClr val="FF0000"/>
                                  </a:solidFill>
                                  <a:latin typeface="Cambria Math" panose="02040503050406030204" pitchFamily="18" charset="0"/>
                                </a:rPr>
                                <m:t>𝑁</m:t>
                              </m:r>
                            </m:e>
                          </m:acc>
                        </m:e>
                        <m:sub>
                          <m:r>
                            <a:rPr lang="en-GB" i="1">
                              <a:solidFill>
                                <a:srgbClr val="FF0000"/>
                              </a:solidFill>
                              <a:latin typeface="Cambria Math" panose="02040503050406030204" pitchFamily="18" charset="0"/>
                            </a:rPr>
                            <m:t>𝑡</m:t>
                          </m:r>
                        </m:sub>
                      </m:sSub>
                      <m:r>
                        <a:rPr lang="en-GB" i="1">
                          <a:solidFill>
                            <a:srgbClr val="FF0000"/>
                          </a:solidFill>
                          <a:latin typeface="Cambria Math" panose="02040503050406030204" pitchFamily="18" charset="0"/>
                        </a:rPr>
                        <m:t>=</m:t>
                      </m:r>
                      <m:r>
                        <a:rPr lang="en-GB" i="1" smtClean="0">
                          <a:solidFill>
                            <a:srgbClr val="FF0000"/>
                          </a:solidFill>
                          <a:latin typeface="Cambria Math" panose="02040503050406030204" pitchFamily="18" charset="0"/>
                          <a:ea typeface="Cambria Math" panose="02040503050406030204" pitchFamily="18" charset="0"/>
                        </a:rPr>
                        <m:t>𝜗</m:t>
                      </m:r>
                      <m:sSub>
                        <m:sSubPr>
                          <m:ctrlPr>
                            <a:rPr lang="en-GB" i="1">
                              <a:solidFill>
                                <a:srgbClr val="FF0000"/>
                              </a:solidFill>
                              <a:latin typeface="Cambria Math" panose="02040503050406030204" pitchFamily="18" charset="0"/>
                              <a:ea typeface="Cambria Math" panose="02040503050406030204" pitchFamily="18" charset="0"/>
                            </a:rPr>
                          </m:ctrlPr>
                        </m:sSubPr>
                        <m:e>
                          <m:r>
                            <a:rPr lang="en-GB" b="0" i="1" smtClean="0">
                              <a:solidFill>
                                <a:srgbClr val="FF0000"/>
                              </a:solidFill>
                              <a:latin typeface="Cambria Math" panose="02040503050406030204" pitchFamily="18" charset="0"/>
                              <a:ea typeface="Cambria Math" panose="02040503050406030204" pitchFamily="18" charset="0"/>
                            </a:rPr>
                            <m:t>𝑁</m:t>
                          </m:r>
                        </m:e>
                        <m:sub>
                          <m:r>
                            <a:rPr lang="en-GB" i="1">
                              <a:solidFill>
                                <a:srgbClr val="FF0000"/>
                              </a:solidFill>
                              <a:latin typeface="Cambria Math" panose="02040503050406030204" pitchFamily="18" charset="0"/>
                              <a:ea typeface="Cambria Math" panose="02040503050406030204" pitchFamily="18" charset="0"/>
                            </a:rPr>
                            <m:t>𝑡</m:t>
                          </m:r>
                        </m:sub>
                      </m:sSub>
                      <m:r>
                        <a:rPr lang="en-GB" i="1">
                          <a:solidFill>
                            <a:srgbClr val="FF0000"/>
                          </a:solidFill>
                          <a:latin typeface="Cambria Math" panose="02040503050406030204" pitchFamily="18" charset="0"/>
                          <a:ea typeface="Cambria Math" panose="02040503050406030204" pitchFamily="18" charset="0"/>
                        </a:rPr>
                        <m:t>+</m:t>
                      </m:r>
                      <m:sSub>
                        <m:sSubPr>
                          <m:ctrlPr>
                            <a:rPr lang="en-GB" i="1">
                              <a:solidFill>
                                <a:srgbClr val="FF0000"/>
                              </a:solidFill>
                              <a:latin typeface="Cambria Math" panose="02040503050406030204" pitchFamily="18" charset="0"/>
                              <a:ea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𝑃</m:t>
                          </m:r>
                        </m:e>
                        <m:sub>
                          <m:r>
                            <a:rPr lang="en-GB" i="1">
                              <a:solidFill>
                                <a:srgbClr val="FF0000"/>
                              </a:solidFill>
                              <a:latin typeface="Cambria Math" panose="02040503050406030204" pitchFamily="18" charset="0"/>
                              <a:ea typeface="Cambria Math" panose="02040503050406030204" pitchFamily="18" charset="0"/>
                            </a:rPr>
                            <m:t>𝑡</m:t>
                          </m:r>
                        </m:sub>
                      </m:sSub>
                    </m:oMath>
                  </m:oMathPara>
                </a14:m>
                <a:endParaRPr lang="en-GB" dirty="0"/>
              </a:p>
              <a:p>
                <a:pPr marL="0" indent="0">
                  <a:buNone/>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ℋ</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rPr>
                        <m:t>𝑈</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𝐶</m:t>
                              </m:r>
                            </m:e>
                            <m:sub>
                              <m:r>
                                <a:rPr lang="en-GB" i="1">
                                  <a:latin typeface="Cambria Math" panose="02040503050406030204" pitchFamily="18" charset="0"/>
                                </a:rPr>
                                <m:t>𝑡</m:t>
                              </m:r>
                            </m:sub>
                          </m:sSub>
                          <m:r>
                            <a:rPr lang="en-GB" i="1">
                              <a:latin typeface="Cambria Math" panose="02040503050406030204" pitchFamily="18" charset="0"/>
                            </a:rPr>
                            <m:t>,</m:t>
                          </m:r>
                          <m:sSub>
                            <m:sSubPr>
                              <m:ctrlPr>
                                <a:rPr lang="en-GB" i="1">
                                  <a:solidFill>
                                    <a:srgbClr val="FF0000"/>
                                  </a:solidFill>
                                  <a:latin typeface="Cambria Math" panose="02040503050406030204" pitchFamily="18" charset="0"/>
                                </a:rPr>
                              </m:ctrlPr>
                            </m:sSubPr>
                            <m:e>
                              <m:r>
                                <a:rPr lang="en-GB" i="1">
                                  <a:solidFill>
                                    <a:srgbClr val="FF0000"/>
                                  </a:solidFill>
                                  <a:latin typeface="Cambria Math" panose="02040503050406030204" pitchFamily="18" charset="0"/>
                                </a:rPr>
                                <m:t>𝑁</m:t>
                              </m:r>
                            </m:e>
                            <m:sub>
                              <m:r>
                                <a:rPr lang="en-GB" i="1">
                                  <a:solidFill>
                                    <a:srgbClr val="FF0000"/>
                                  </a:solidFill>
                                  <a:latin typeface="Cambria Math" panose="02040503050406030204" pitchFamily="18" charset="0"/>
                                </a:rPr>
                                <m:t>𝑡</m:t>
                              </m:r>
                            </m:sub>
                          </m:sSub>
                        </m:e>
                      </m:d>
                      <m:r>
                        <a:rPr lang="en-GB" b="0" i="1" smtClean="0">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𝜆</m:t>
                          </m:r>
                        </m:e>
                        <m:sub>
                          <m:r>
                            <a:rPr lang="en-GB" i="1">
                              <a:latin typeface="Cambria Math" panose="02040503050406030204" pitchFamily="18" charset="0"/>
                              <a:ea typeface="Cambria Math" panose="02040503050406030204" pitchFamily="18" charset="0"/>
                            </a:rPr>
                            <m:t>𝑡</m:t>
                          </m:r>
                        </m:sub>
                      </m:sSub>
                      <m:sSub>
                        <m:sSubPr>
                          <m:ctrlPr>
                            <a:rPr lang="en-GB" i="1">
                              <a:latin typeface="Cambria Math" panose="02040503050406030204" pitchFamily="18" charset="0"/>
                            </a:rPr>
                          </m:ctrlPr>
                        </m:sSubPr>
                        <m:e>
                          <m:acc>
                            <m:accPr>
                              <m:chr m:val="̇"/>
                              <m:ctrlPr>
                                <a:rPr lang="en-GB" i="1">
                                  <a:latin typeface="Cambria Math" panose="02040503050406030204" pitchFamily="18" charset="0"/>
                                </a:rPr>
                              </m:ctrlPr>
                            </m:accPr>
                            <m:e>
                              <m:r>
                                <a:rPr lang="en-GB" i="1">
                                  <a:latin typeface="Cambria Math" panose="02040503050406030204" pitchFamily="18" charset="0"/>
                                </a:rPr>
                                <m:t>𝐾</m:t>
                              </m:r>
                            </m:e>
                          </m:acc>
                        </m:e>
                        <m:sub>
                          <m:r>
                            <a:rPr lang="en-GB" i="1">
                              <a:latin typeface="Cambria Math" panose="02040503050406030204" pitchFamily="18" charset="0"/>
                            </a:rPr>
                            <m:t>𝑡</m:t>
                          </m:r>
                        </m:sub>
                      </m:sSub>
                      <m:r>
                        <a:rPr lang="en-GB" b="0" i="1" smtClean="0">
                          <a:solidFill>
                            <a:srgbClr val="FF0000"/>
                          </a:solidFill>
                          <a:latin typeface="Cambria Math" panose="02040503050406030204" pitchFamily="18" charset="0"/>
                        </a:rPr>
                        <m:t>+</m:t>
                      </m:r>
                      <m:sSub>
                        <m:sSubPr>
                          <m:ctrlPr>
                            <a:rPr lang="en-GB" b="0" i="1" smtClean="0">
                              <a:solidFill>
                                <a:srgbClr val="FF0000"/>
                              </a:solidFill>
                              <a:latin typeface="Cambria Math" panose="02040503050406030204" pitchFamily="18" charset="0"/>
                            </a:rPr>
                          </m:ctrlPr>
                        </m:sSubPr>
                        <m:e>
                          <m:r>
                            <a:rPr lang="en-GB" b="0" i="1" smtClean="0">
                              <a:solidFill>
                                <a:srgbClr val="FF0000"/>
                              </a:solidFill>
                              <a:latin typeface="Cambria Math" panose="02040503050406030204" pitchFamily="18" charset="0"/>
                              <a:ea typeface="Cambria Math" panose="02040503050406030204" pitchFamily="18" charset="0"/>
                            </a:rPr>
                            <m:t>𝜇</m:t>
                          </m:r>
                        </m:e>
                        <m:sub>
                          <m:r>
                            <a:rPr lang="en-GB" b="0" i="1" smtClean="0">
                              <a:solidFill>
                                <a:srgbClr val="FF0000"/>
                              </a:solidFill>
                              <a:latin typeface="Cambria Math" panose="02040503050406030204" pitchFamily="18" charset="0"/>
                            </a:rPr>
                            <m:t>𝑡</m:t>
                          </m:r>
                        </m:sub>
                      </m:sSub>
                      <m:sSub>
                        <m:sSubPr>
                          <m:ctrlPr>
                            <a:rPr lang="en-GB" i="1">
                              <a:solidFill>
                                <a:srgbClr val="FF0000"/>
                              </a:solidFill>
                              <a:latin typeface="Cambria Math" panose="02040503050406030204" pitchFamily="18" charset="0"/>
                            </a:rPr>
                          </m:ctrlPr>
                        </m:sSubPr>
                        <m:e>
                          <m:r>
                            <a:rPr lang="en-GB" b="0" i="1" smtClean="0">
                              <a:solidFill>
                                <a:srgbClr val="FF0000"/>
                              </a:solidFill>
                              <a:latin typeface="Cambria Math" panose="02040503050406030204" pitchFamily="18" charset="0"/>
                            </a:rPr>
                            <m:t>𝑁</m:t>
                          </m:r>
                        </m:e>
                        <m:sub>
                          <m:r>
                            <a:rPr lang="en-GB" i="1">
                              <a:solidFill>
                                <a:srgbClr val="FF0000"/>
                              </a:solidFill>
                              <a:latin typeface="Cambria Math" panose="02040503050406030204" pitchFamily="18" charset="0"/>
                            </a:rPr>
                            <m:t>𝑡</m:t>
                          </m:r>
                        </m:sub>
                      </m:sSub>
                    </m:oMath>
                  </m:oMathPara>
                </a14:m>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ea typeface="Cambria Math" panose="02040503050406030204" pitchFamily="18" charset="0"/>
                            </a:rPr>
                          </m:ctrlPr>
                        </m:fPr>
                        <m:num>
                          <m:r>
                            <a:rPr lang="en-GB" i="1" smtClean="0">
                              <a:latin typeface="Cambria Math" panose="02040503050406030204" pitchFamily="18" charset="0"/>
                              <a:ea typeface="Cambria Math" panose="02040503050406030204" pitchFamily="18" charset="0"/>
                            </a:rPr>
                            <m:t>𝜕</m:t>
                          </m:r>
                          <m:sSub>
                            <m:sSubPr>
                              <m:ctrlPr>
                                <a:rPr lang="en-GB" i="1" smtClean="0">
                                  <a:latin typeface="Cambria Math" panose="02040503050406030204" pitchFamily="18" charset="0"/>
                                  <a:ea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ℋ</m:t>
                              </m:r>
                            </m:e>
                            <m:sub>
                              <m:r>
                                <a:rPr lang="en-GB" b="0" i="1" smtClean="0">
                                  <a:latin typeface="Cambria Math" panose="02040503050406030204" pitchFamily="18" charset="0"/>
                                  <a:ea typeface="Cambria Math" panose="02040503050406030204" pitchFamily="18" charset="0"/>
                                </a:rPr>
                                <m:t>𝑡</m:t>
                              </m:r>
                            </m:sub>
                          </m:sSub>
                        </m:num>
                        <m:den>
                          <m:r>
                            <a:rPr lang="en-GB"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𝐶</m:t>
                              </m:r>
                            </m:e>
                            <m:sub>
                              <m:r>
                                <a:rPr lang="en-GB" i="1">
                                  <a:latin typeface="Cambria Math" panose="02040503050406030204" pitchFamily="18" charset="0"/>
                                  <a:ea typeface="Cambria Math" panose="02040503050406030204" pitchFamily="18" charset="0"/>
                                </a:rPr>
                                <m:t>𝑡</m:t>
                              </m:r>
                            </m:sub>
                          </m:sSub>
                        </m:den>
                      </m:f>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𝑈</m:t>
                          </m:r>
                        </m:e>
                        <m:sub>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𝐶</m:t>
                              </m:r>
                            </m:e>
                            <m:sub>
                              <m:r>
                                <a:rPr lang="en-GB" b="0" i="1" smtClean="0">
                                  <a:latin typeface="Cambria Math" panose="02040503050406030204" pitchFamily="18" charset="0"/>
                                  <a:ea typeface="Cambria Math" panose="02040503050406030204" pitchFamily="18" charset="0"/>
                                </a:rPr>
                                <m:t>𝑡</m:t>
                              </m:r>
                            </m:sub>
                          </m:sSub>
                        </m:sub>
                      </m:sSub>
                      <m:r>
                        <a:rPr lang="en-GB"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𝜆</m:t>
                          </m:r>
                        </m:e>
                        <m:sub>
                          <m:r>
                            <a:rPr lang="en-GB" i="1">
                              <a:latin typeface="Cambria Math" panose="02040503050406030204" pitchFamily="18" charset="0"/>
                              <a:ea typeface="Cambria Math" panose="02040503050406030204" pitchFamily="18" charset="0"/>
                            </a:rPr>
                            <m:t>𝑡</m:t>
                          </m:r>
                        </m:sub>
                      </m:sSub>
                      <m:r>
                        <a:rPr lang="en-GB" b="0" i="1" smtClean="0">
                          <a:latin typeface="Cambria Math" panose="02040503050406030204" pitchFamily="18" charset="0"/>
                          <a:ea typeface="Cambria Math" panose="02040503050406030204" pitchFamily="18" charset="0"/>
                        </a:rPr>
                        <m:t>=0, </m:t>
                      </m:r>
                      <m:acc>
                        <m:accPr>
                          <m:chr m:val="̇"/>
                          <m:ctrlPr>
                            <a:rPr lang="en-GB" b="0" i="1" smtClean="0">
                              <a:latin typeface="Cambria Math" panose="02040503050406030204" pitchFamily="18" charset="0"/>
                              <a:ea typeface="Cambria Math" panose="02040503050406030204" pitchFamily="18" charset="0"/>
                            </a:rPr>
                          </m:ctrlPr>
                        </m:accPr>
                        <m:e>
                          <m:r>
                            <a:rPr lang="en-GB" b="0" i="1" smtClean="0">
                              <a:latin typeface="Cambria Math" panose="02040503050406030204" pitchFamily="18" charset="0"/>
                              <a:ea typeface="Cambria Math" panose="02040503050406030204" pitchFamily="18" charset="0"/>
                            </a:rPr>
                            <m:t>𝜆</m:t>
                          </m:r>
                        </m:e>
                      </m:acc>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𝜌</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𝜆</m:t>
                          </m:r>
                        </m:e>
                        <m:sub>
                          <m:r>
                            <a:rPr lang="en-GB" i="1">
                              <a:latin typeface="Cambria Math" panose="02040503050406030204" pitchFamily="18" charset="0"/>
                              <a:ea typeface="Cambria Math" panose="02040503050406030204" pitchFamily="18" charset="0"/>
                            </a:rPr>
                            <m:t>𝑡</m:t>
                          </m:r>
                        </m:sub>
                      </m:sSub>
                      <m:r>
                        <a:rPr lang="en-GB" b="0" i="1" smtClean="0">
                          <a:latin typeface="Cambria Math" panose="02040503050406030204" pitchFamily="18" charset="0"/>
                          <a:ea typeface="Cambria Math" panose="02040503050406030204" pitchFamily="18" charset="0"/>
                        </a:rPr>
                        <m:t>=</m:t>
                      </m:r>
                      <m:f>
                        <m:fPr>
                          <m:ctrlPr>
                            <a:rPr lang="en-GB" i="1">
                              <a:latin typeface="Cambria Math" panose="02040503050406030204" pitchFamily="18" charset="0"/>
                              <a:ea typeface="Cambria Math" panose="02040503050406030204" pitchFamily="18" charset="0"/>
                            </a:rPr>
                          </m:ctrlPr>
                        </m:fPr>
                        <m:num>
                          <m:r>
                            <a:rPr lang="en-GB"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ℋ</m:t>
                              </m:r>
                            </m:e>
                            <m:sub>
                              <m:r>
                                <a:rPr lang="en-GB" i="1">
                                  <a:latin typeface="Cambria Math" panose="02040503050406030204" pitchFamily="18" charset="0"/>
                                  <a:ea typeface="Cambria Math" panose="02040503050406030204" pitchFamily="18" charset="0"/>
                                </a:rPr>
                                <m:t>𝑡</m:t>
                              </m:r>
                            </m:sub>
                          </m:sSub>
                        </m:num>
                        <m:den>
                          <m:r>
                            <a:rPr lang="en-GB"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𝐾</m:t>
                              </m:r>
                            </m:e>
                            <m:sub>
                              <m:r>
                                <a:rPr lang="en-GB" i="1">
                                  <a:latin typeface="Cambria Math" panose="02040503050406030204" pitchFamily="18" charset="0"/>
                                  <a:ea typeface="Cambria Math" panose="02040503050406030204" pitchFamily="18" charset="0"/>
                                </a:rPr>
                                <m:t>𝑡</m:t>
                              </m:r>
                            </m:sub>
                          </m:sSub>
                        </m:den>
                      </m:f>
                    </m:oMath>
                  </m:oMathPara>
                </a14:m>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i="1" smtClean="0">
                              <a:solidFill>
                                <a:srgbClr val="FF0000"/>
                              </a:solidFill>
                              <a:latin typeface="Cambria Math" panose="02040503050406030204" pitchFamily="18" charset="0"/>
                              <a:ea typeface="Cambria Math" panose="02040503050406030204" pitchFamily="18" charset="0"/>
                            </a:rPr>
                          </m:ctrlPr>
                        </m:fPr>
                        <m:num>
                          <m:r>
                            <a:rPr lang="en-GB" i="1">
                              <a:solidFill>
                                <a:srgbClr val="FF0000"/>
                              </a:solidFill>
                              <a:latin typeface="Cambria Math" panose="02040503050406030204" pitchFamily="18" charset="0"/>
                              <a:ea typeface="Cambria Math" panose="02040503050406030204" pitchFamily="18" charset="0"/>
                            </a:rPr>
                            <m:t>𝜕</m:t>
                          </m:r>
                          <m:sSub>
                            <m:sSubPr>
                              <m:ctrlPr>
                                <a:rPr lang="en-GB" i="1">
                                  <a:solidFill>
                                    <a:srgbClr val="FF0000"/>
                                  </a:solidFill>
                                  <a:latin typeface="Cambria Math" panose="02040503050406030204" pitchFamily="18" charset="0"/>
                                  <a:ea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ℋ</m:t>
                              </m:r>
                            </m:e>
                            <m:sub>
                              <m:r>
                                <a:rPr lang="en-GB" i="1">
                                  <a:solidFill>
                                    <a:srgbClr val="FF0000"/>
                                  </a:solidFill>
                                  <a:latin typeface="Cambria Math" panose="02040503050406030204" pitchFamily="18" charset="0"/>
                                  <a:ea typeface="Cambria Math" panose="02040503050406030204" pitchFamily="18" charset="0"/>
                                </a:rPr>
                                <m:t>𝑡</m:t>
                              </m:r>
                            </m:sub>
                          </m:sSub>
                        </m:num>
                        <m:den>
                          <m:r>
                            <a:rPr lang="en-GB" i="1">
                              <a:solidFill>
                                <a:srgbClr val="FF0000"/>
                              </a:solidFill>
                              <a:latin typeface="Cambria Math" panose="02040503050406030204" pitchFamily="18" charset="0"/>
                              <a:ea typeface="Cambria Math" panose="02040503050406030204" pitchFamily="18" charset="0"/>
                            </a:rPr>
                            <m:t>𝜕</m:t>
                          </m:r>
                          <m:sSub>
                            <m:sSubPr>
                              <m:ctrlPr>
                                <a:rPr lang="en-GB" i="1">
                                  <a:solidFill>
                                    <a:srgbClr val="FF0000"/>
                                  </a:solidFill>
                                  <a:latin typeface="Cambria Math" panose="02040503050406030204" pitchFamily="18" charset="0"/>
                                  <a:ea typeface="Cambria Math" panose="02040503050406030204" pitchFamily="18" charset="0"/>
                                </a:rPr>
                              </m:ctrlPr>
                            </m:sSubPr>
                            <m:e>
                              <m:r>
                                <a:rPr lang="en-GB" b="0" i="1" smtClean="0">
                                  <a:solidFill>
                                    <a:srgbClr val="FF0000"/>
                                  </a:solidFill>
                                  <a:latin typeface="Cambria Math" panose="02040503050406030204" pitchFamily="18" charset="0"/>
                                  <a:ea typeface="Cambria Math" panose="02040503050406030204" pitchFamily="18" charset="0"/>
                                </a:rPr>
                                <m:t>𝑃</m:t>
                              </m:r>
                            </m:e>
                            <m:sub>
                              <m:r>
                                <a:rPr lang="en-GB" i="1">
                                  <a:solidFill>
                                    <a:srgbClr val="FF0000"/>
                                  </a:solidFill>
                                  <a:latin typeface="Cambria Math" panose="02040503050406030204" pitchFamily="18" charset="0"/>
                                  <a:ea typeface="Cambria Math" panose="02040503050406030204" pitchFamily="18" charset="0"/>
                                </a:rPr>
                                <m:t>𝑡</m:t>
                              </m:r>
                            </m:sub>
                          </m:sSub>
                        </m:den>
                      </m:f>
                      <m:r>
                        <a:rPr lang="en-GB" i="1">
                          <a:solidFill>
                            <a:srgbClr val="FF0000"/>
                          </a:solidFill>
                          <a:latin typeface="Cambria Math" panose="02040503050406030204" pitchFamily="18" charset="0"/>
                          <a:ea typeface="Cambria Math" panose="02040503050406030204" pitchFamily="18" charset="0"/>
                        </a:rPr>
                        <m:t>=</m:t>
                      </m:r>
                      <m:sSub>
                        <m:sSubPr>
                          <m:ctrlPr>
                            <a:rPr lang="en-GB" i="1">
                              <a:solidFill>
                                <a:srgbClr val="FF0000"/>
                              </a:solidFill>
                              <a:latin typeface="Cambria Math" panose="02040503050406030204" pitchFamily="18" charset="0"/>
                              <a:ea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𝑈</m:t>
                          </m:r>
                        </m:e>
                        <m:sub>
                          <m:sSub>
                            <m:sSubPr>
                              <m:ctrlPr>
                                <a:rPr lang="en-GB" i="1">
                                  <a:solidFill>
                                    <a:srgbClr val="FF0000"/>
                                  </a:solidFill>
                                  <a:latin typeface="Cambria Math" panose="02040503050406030204" pitchFamily="18" charset="0"/>
                                  <a:ea typeface="Cambria Math" panose="02040503050406030204" pitchFamily="18" charset="0"/>
                                </a:rPr>
                              </m:ctrlPr>
                            </m:sSubPr>
                            <m:e>
                              <m:r>
                                <a:rPr lang="en-GB" b="0" i="1" smtClean="0">
                                  <a:solidFill>
                                    <a:srgbClr val="FF0000"/>
                                  </a:solidFill>
                                  <a:latin typeface="Cambria Math" panose="02040503050406030204" pitchFamily="18" charset="0"/>
                                  <a:ea typeface="Cambria Math" panose="02040503050406030204" pitchFamily="18" charset="0"/>
                                </a:rPr>
                                <m:t>𝑁</m:t>
                              </m:r>
                            </m:e>
                            <m:sub>
                              <m:r>
                                <a:rPr lang="en-GB" i="1">
                                  <a:solidFill>
                                    <a:srgbClr val="FF0000"/>
                                  </a:solidFill>
                                  <a:latin typeface="Cambria Math" panose="02040503050406030204" pitchFamily="18" charset="0"/>
                                  <a:ea typeface="Cambria Math" panose="02040503050406030204" pitchFamily="18" charset="0"/>
                                </a:rPr>
                                <m:t>𝑡</m:t>
                              </m:r>
                            </m:sub>
                          </m:sSub>
                        </m:sub>
                      </m:sSub>
                      <m:f>
                        <m:fPr>
                          <m:ctrlPr>
                            <a:rPr lang="en-GB" i="1" smtClean="0">
                              <a:solidFill>
                                <a:srgbClr val="FF0000"/>
                              </a:solidFill>
                              <a:latin typeface="Cambria Math" panose="02040503050406030204" pitchFamily="18" charset="0"/>
                              <a:ea typeface="Cambria Math" panose="02040503050406030204" pitchFamily="18" charset="0"/>
                            </a:rPr>
                          </m:ctrlPr>
                        </m:fPr>
                        <m:num>
                          <m:r>
                            <a:rPr lang="en-GB" i="1">
                              <a:solidFill>
                                <a:srgbClr val="FF0000"/>
                              </a:solidFill>
                              <a:latin typeface="Cambria Math" panose="02040503050406030204" pitchFamily="18" charset="0"/>
                              <a:ea typeface="Cambria Math" panose="02040503050406030204" pitchFamily="18" charset="0"/>
                            </a:rPr>
                            <m:t>𝜕</m:t>
                          </m:r>
                          <m:sSub>
                            <m:sSubPr>
                              <m:ctrlPr>
                                <a:rPr lang="en-GB" i="1">
                                  <a:solidFill>
                                    <a:srgbClr val="FF0000"/>
                                  </a:solidFill>
                                  <a:latin typeface="Cambria Math" panose="02040503050406030204" pitchFamily="18" charset="0"/>
                                  <a:ea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𝑁</m:t>
                              </m:r>
                            </m:e>
                            <m:sub>
                              <m:r>
                                <a:rPr lang="en-GB" i="1">
                                  <a:solidFill>
                                    <a:srgbClr val="FF0000"/>
                                  </a:solidFill>
                                  <a:latin typeface="Cambria Math" panose="02040503050406030204" pitchFamily="18" charset="0"/>
                                  <a:ea typeface="Cambria Math" panose="02040503050406030204" pitchFamily="18" charset="0"/>
                                </a:rPr>
                                <m:t>𝑡</m:t>
                              </m:r>
                            </m:sub>
                          </m:sSub>
                        </m:num>
                        <m:den>
                          <m:r>
                            <a:rPr lang="en-GB" i="1">
                              <a:solidFill>
                                <a:srgbClr val="FF0000"/>
                              </a:solidFill>
                              <a:latin typeface="Cambria Math" panose="02040503050406030204" pitchFamily="18" charset="0"/>
                              <a:ea typeface="Cambria Math" panose="02040503050406030204" pitchFamily="18" charset="0"/>
                            </a:rPr>
                            <m:t>𝜕</m:t>
                          </m:r>
                          <m:sSub>
                            <m:sSubPr>
                              <m:ctrlPr>
                                <a:rPr lang="en-GB" i="1">
                                  <a:solidFill>
                                    <a:srgbClr val="FF0000"/>
                                  </a:solidFill>
                                  <a:latin typeface="Cambria Math" panose="02040503050406030204" pitchFamily="18" charset="0"/>
                                  <a:ea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𝑃</m:t>
                              </m:r>
                            </m:e>
                            <m:sub>
                              <m:r>
                                <a:rPr lang="en-GB" i="1">
                                  <a:solidFill>
                                    <a:srgbClr val="FF0000"/>
                                  </a:solidFill>
                                  <a:latin typeface="Cambria Math" panose="02040503050406030204" pitchFamily="18" charset="0"/>
                                  <a:ea typeface="Cambria Math" panose="02040503050406030204" pitchFamily="18" charset="0"/>
                                </a:rPr>
                                <m:t>𝑡</m:t>
                              </m:r>
                            </m:sub>
                          </m:sSub>
                        </m:den>
                      </m:f>
                      <m:r>
                        <a:rPr lang="en-GB" i="1">
                          <a:solidFill>
                            <a:srgbClr val="FF0000"/>
                          </a:solidFill>
                          <a:latin typeface="Cambria Math" panose="02040503050406030204" pitchFamily="18" charset="0"/>
                          <a:ea typeface="Cambria Math" panose="02040503050406030204" pitchFamily="18" charset="0"/>
                        </a:rPr>
                        <m:t>−</m:t>
                      </m:r>
                      <m:sSub>
                        <m:sSubPr>
                          <m:ctrlPr>
                            <a:rPr lang="en-GB" i="1">
                              <a:solidFill>
                                <a:srgbClr val="FF0000"/>
                              </a:solidFill>
                              <a:latin typeface="Cambria Math" panose="02040503050406030204" pitchFamily="18" charset="0"/>
                              <a:ea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𝜇</m:t>
                          </m:r>
                        </m:e>
                        <m:sub>
                          <m:r>
                            <a:rPr lang="en-GB" i="1">
                              <a:solidFill>
                                <a:srgbClr val="FF0000"/>
                              </a:solidFill>
                              <a:latin typeface="Cambria Math" panose="02040503050406030204" pitchFamily="18" charset="0"/>
                              <a:ea typeface="Cambria Math" panose="02040503050406030204" pitchFamily="18" charset="0"/>
                            </a:rPr>
                            <m:t>𝑡</m:t>
                          </m:r>
                        </m:sub>
                      </m:sSub>
                      <m:r>
                        <a:rPr lang="en-GB" i="1">
                          <a:solidFill>
                            <a:srgbClr val="FF0000"/>
                          </a:solidFill>
                          <a:latin typeface="Cambria Math" panose="02040503050406030204" pitchFamily="18" charset="0"/>
                          <a:ea typeface="Cambria Math" panose="02040503050406030204" pitchFamily="18" charset="0"/>
                        </a:rPr>
                        <m:t>=0, </m:t>
                      </m:r>
                      <m:acc>
                        <m:accPr>
                          <m:chr m:val="̇"/>
                          <m:ctrlPr>
                            <a:rPr lang="en-GB" i="1">
                              <a:solidFill>
                                <a:srgbClr val="FF0000"/>
                              </a:solidFill>
                              <a:latin typeface="Cambria Math" panose="02040503050406030204" pitchFamily="18" charset="0"/>
                              <a:ea typeface="Cambria Math" panose="02040503050406030204" pitchFamily="18" charset="0"/>
                            </a:rPr>
                          </m:ctrlPr>
                        </m:accPr>
                        <m:e>
                          <m:r>
                            <a:rPr lang="en-GB" i="1">
                              <a:solidFill>
                                <a:srgbClr val="FF0000"/>
                              </a:solidFill>
                              <a:latin typeface="Cambria Math" panose="02040503050406030204" pitchFamily="18" charset="0"/>
                              <a:ea typeface="Cambria Math" panose="02040503050406030204" pitchFamily="18" charset="0"/>
                            </a:rPr>
                            <m:t>𝜇</m:t>
                          </m:r>
                        </m:e>
                      </m:acc>
                      <m:r>
                        <a:rPr lang="en-GB" i="1">
                          <a:solidFill>
                            <a:srgbClr val="FF0000"/>
                          </a:solidFill>
                          <a:latin typeface="Cambria Math" panose="02040503050406030204" pitchFamily="18" charset="0"/>
                          <a:ea typeface="Cambria Math" panose="02040503050406030204" pitchFamily="18" charset="0"/>
                        </a:rPr>
                        <m:t>−</m:t>
                      </m:r>
                      <m:r>
                        <a:rPr lang="en-GB" i="1">
                          <a:solidFill>
                            <a:srgbClr val="FF0000"/>
                          </a:solidFill>
                          <a:latin typeface="Cambria Math" panose="02040503050406030204" pitchFamily="18" charset="0"/>
                          <a:ea typeface="Cambria Math" panose="02040503050406030204" pitchFamily="18" charset="0"/>
                        </a:rPr>
                        <m:t>𝜌</m:t>
                      </m:r>
                      <m:sSub>
                        <m:sSubPr>
                          <m:ctrlPr>
                            <a:rPr lang="en-GB" i="1">
                              <a:solidFill>
                                <a:srgbClr val="FF0000"/>
                              </a:solidFill>
                              <a:latin typeface="Cambria Math" panose="02040503050406030204" pitchFamily="18" charset="0"/>
                              <a:ea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𝜇</m:t>
                          </m:r>
                        </m:e>
                        <m:sub>
                          <m:r>
                            <a:rPr lang="en-GB" i="1">
                              <a:solidFill>
                                <a:srgbClr val="FF0000"/>
                              </a:solidFill>
                              <a:latin typeface="Cambria Math" panose="02040503050406030204" pitchFamily="18" charset="0"/>
                              <a:ea typeface="Cambria Math" panose="02040503050406030204" pitchFamily="18" charset="0"/>
                            </a:rPr>
                            <m:t>𝑡</m:t>
                          </m:r>
                        </m:sub>
                      </m:sSub>
                      <m:r>
                        <a:rPr lang="en-GB" i="1">
                          <a:solidFill>
                            <a:srgbClr val="FF0000"/>
                          </a:solidFill>
                          <a:latin typeface="Cambria Math" panose="02040503050406030204" pitchFamily="18" charset="0"/>
                          <a:ea typeface="Cambria Math" panose="02040503050406030204" pitchFamily="18" charset="0"/>
                        </a:rPr>
                        <m:t>=</m:t>
                      </m:r>
                      <m:f>
                        <m:fPr>
                          <m:ctrlPr>
                            <a:rPr lang="en-GB" i="1">
                              <a:solidFill>
                                <a:srgbClr val="FF0000"/>
                              </a:solidFill>
                              <a:latin typeface="Cambria Math" panose="02040503050406030204" pitchFamily="18" charset="0"/>
                              <a:ea typeface="Cambria Math" panose="02040503050406030204" pitchFamily="18" charset="0"/>
                            </a:rPr>
                          </m:ctrlPr>
                        </m:fPr>
                        <m:num>
                          <m:r>
                            <a:rPr lang="en-GB" i="1">
                              <a:solidFill>
                                <a:srgbClr val="FF0000"/>
                              </a:solidFill>
                              <a:latin typeface="Cambria Math" panose="02040503050406030204" pitchFamily="18" charset="0"/>
                              <a:ea typeface="Cambria Math" panose="02040503050406030204" pitchFamily="18" charset="0"/>
                            </a:rPr>
                            <m:t>𝜕</m:t>
                          </m:r>
                          <m:sSub>
                            <m:sSubPr>
                              <m:ctrlPr>
                                <a:rPr lang="en-GB" i="1">
                                  <a:solidFill>
                                    <a:srgbClr val="FF0000"/>
                                  </a:solidFill>
                                  <a:latin typeface="Cambria Math" panose="02040503050406030204" pitchFamily="18" charset="0"/>
                                  <a:ea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ℋ</m:t>
                              </m:r>
                            </m:e>
                            <m:sub>
                              <m:r>
                                <a:rPr lang="en-GB" i="1">
                                  <a:solidFill>
                                    <a:srgbClr val="FF0000"/>
                                  </a:solidFill>
                                  <a:latin typeface="Cambria Math" panose="02040503050406030204" pitchFamily="18" charset="0"/>
                                  <a:ea typeface="Cambria Math" panose="02040503050406030204" pitchFamily="18" charset="0"/>
                                </a:rPr>
                                <m:t>𝑡</m:t>
                              </m:r>
                            </m:sub>
                          </m:sSub>
                        </m:num>
                        <m:den>
                          <m:r>
                            <a:rPr lang="en-GB" i="1">
                              <a:solidFill>
                                <a:srgbClr val="FF0000"/>
                              </a:solidFill>
                              <a:latin typeface="Cambria Math" panose="02040503050406030204" pitchFamily="18" charset="0"/>
                              <a:ea typeface="Cambria Math" panose="02040503050406030204" pitchFamily="18" charset="0"/>
                            </a:rPr>
                            <m:t>𝜕</m:t>
                          </m:r>
                          <m:sSub>
                            <m:sSubPr>
                              <m:ctrlPr>
                                <a:rPr lang="en-GB" i="1">
                                  <a:solidFill>
                                    <a:srgbClr val="FF0000"/>
                                  </a:solidFill>
                                  <a:latin typeface="Cambria Math" panose="02040503050406030204" pitchFamily="18" charset="0"/>
                                  <a:ea typeface="Cambria Math" panose="02040503050406030204" pitchFamily="18" charset="0"/>
                                </a:rPr>
                              </m:ctrlPr>
                            </m:sSubPr>
                            <m:e>
                              <m:r>
                                <a:rPr lang="en-GB" b="0" i="1" smtClean="0">
                                  <a:solidFill>
                                    <a:srgbClr val="FF0000"/>
                                  </a:solidFill>
                                  <a:latin typeface="Cambria Math" panose="02040503050406030204" pitchFamily="18" charset="0"/>
                                  <a:ea typeface="Cambria Math" panose="02040503050406030204" pitchFamily="18" charset="0"/>
                                </a:rPr>
                                <m:t>𝑁</m:t>
                              </m:r>
                            </m:e>
                            <m:sub>
                              <m:r>
                                <a:rPr lang="en-GB" i="1">
                                  <a:solidFill>
                                    <a:srgbClr val="FF0000"/>
                                  </a:solidFill>
                                  <a:latin typeface="Cambria Math" panose="02040503050406030204" pitchFamily="18" charset="0"/>
                                  <a:ea typeface="Cambria Math" panose="02040503050406030204" pitchFamily="18" charset="0"/>
                                </a:rPr>
                                <m:t>𝑡</m:t>
                              </m:r>
                            </m:sub>
                          </m:sSub>
                        </m:den>
                      </m:f>
                    </m:oMath>
                  </m:oMathPara>
                </a14:m>
                <a:endParaRPr lang="en-GB" i="1" dirty="0">
                  <a:solidFill>
                    <a:srgbClr val="FF0000"/>
                  </a:solidFill>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ea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ℋ</m:t>
                          </m:r>
                        </m:e>
                        <m:sub>
                          <m:r>
                            <a:rPr lang="en-GB" b="0" i="1" smtClean="0">
                              <a:latin typeface="Cambria Math" panose="02040503050406030204" pitchFamily="18" charset="0"/>
                              <a:ea typeface="Cambria Math" panose="02040503050406030204" pitchFamily="18" charset="0"/>
                            </a:rPr>
                            <m:t>𝑡</m:t>
                          </m:r>
                        </m:sub>
                      </m:sSub>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𝑈</m:t>
                      </m:r>
                      <m:d>
                        <m:dPr>
                          <m:ctrlPr>
                            <a:rPr lang="en-GB" b="0" i="1" smtClean="0">
                              <a:latin typeface="Cambria Math" panose="02040503050406030204" pitchFamily="18" charset="0"/>
                              <a:ea typeface="Cambria Math" panose="02040503050406030204" pitchFamily="18" charset="0"/>
                            </a:rPr>
                          </m:ctrlPr>
                        </m:dPr>
                        <m:e>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𝐶</m:t>
                              </m:r>
                            </m:e>
                            <m:sub>
                              <m:r>
                                <a:rPr lang="en-GB" b="0" i="1" smtClean="0">
                                  <a:latin typeface="Cambria Math" panose="02040503050406030204" pitchFamily="18" charset="0"/>
                                  <a:ea typeface="Cambria Math" panose="02040503050406030204" pitchFamily="18" charset="0"/>
                                </a:rPr>
                                <m:t>𝑡</m:t>
                              </m:r>
                            </m:sub>
                          </m:sSub>
                          <m:r>
                            <a:rPr lang="en-GB" i="1">
                              <a:latin typeface="Cambria Math" panose="02040503050406030204" pitchFamily="18" charset="0"/>
                            </a:rPr>
                            <m:t>,</m:t>
                          </m:r>
                          <m:sSub>
                            <m:sSubPr>
                              <m:ctrlPr>
                                <a:rPr lang="en-GB" i="1">
                                  <a:solidFill>
                                    <a:srgbClr val="FF0000"/>
                                  </a:solidFill>
                                  <a:latin typeface="Cambria Math" panose="02040503050406030204" pitchFamily="18" charset="0"/>
                                </a:rPr>
                              </m:ctrlPr>
                            </m:sSubPr>
                            <m:e>
                              <m:r>
                                <a:rPr lang="en-GB" i="1">
                                  <a:solidFill>
                                    <a:srgbClr val="FF0000"/>
                                  </a:solidFill>
                                  <a:latin typeface="Cambria Math" panose="02040503050406030204" pitchFamily="18" charset="0"/>
                                </a:rPr>
                                <m:t>𝑁</m:t>
                              </m:r>
                            </m:e>
                            <m:sub>
                              <m:r>
                                <a:rPr lang="en-GB" i="1">
                                  <a:solidFill>
                                    <a:srgbClr val="FF0000"/>
                                  </a:solidFill>
                                  <a:latin typeface="Cambria Math" panose="02040503050406030204" pitchFamily="18" charset="0"/>
                                </a:rPr>
                                <m:t>𝑡</m:t>
                              </m:r>
                            </m:sub>
                          </m:sSub>
                        </m:e>
                      </m:d>
                      <m:r>
                        <a:rPr lang="en-GB"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𝑈</m:t>
                          </m:r>
                        </m:e>
                        <m:sub>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𝐶</m:t>
                              </m:r>
                            </m:e>
                            <m:sub>
                              <m:r>
                                <a:rPr lang="en-GB" i="1">
                                  <a:latin typeface="Cambria Math" panose="02040503050406030204" pitchFamily="18" charset="0"/>
                                  <a:ea typeface="Cambria Math" panose="02040503050406030204" pitchFamily="18" charset="0"/>
                                </a:rPr>
                                <m:t>𝑡</m:t>
                              </m:r>
                            </m:sub>
                          </m:sSub>
                        </m:sub>
                      </m:sSub>
                      <m:sSub>
                        <m:sSubPr>
                          <m:ctrlPr>
                            <a:rPr lang="en-GB" i="1">
                              <a:latin typeface="Cambria Math" panose="02040503050406030204" pitchFamily="18" charset="0"/>
                            </a:rPr>
                          </m:ctrlPr>
                        </m:sSubPr>
                        <m:e>
                          <m:acc>
                            <m:accPr>
                              <m:chr m:val="̇"/>
                              <m:ctrlPr>
                                <a:rPr lang="en-GB" i="1">
                                  <a:latin typeface="Cambria Math" panose="02040503050406030204" pitchFamily="18" charset="0"/>
                                </a:rPr>
                              </m:ctrlPr>
                            </m:accPr>
                            <m:e>
                              <m:r>
                                <a:rPr lang="en-GB" i="1">
                                  <a:latin typeface="Cambria Math" panose="02040503050406030204" pitchFamily="18" charset="0"/>
                                </a:rPr>
                                <m:t>𝐾</m:t>
                              </m:r>
                            </m:e>
                          </m:acc>
                        </m:e>
                        <m:sub>
                          <m:r>
                            <a:rPr lang="en-GB" i="1">
                              <a:latin typeface="Cambria Math" panose="02040503050406030204" pitchFamily="18" charset="0"/>
                            </a:rPr>
                            <m:t>𝑡</m:t>
                          </m:r>
                        </m:sub>
                      </m:sSub>
                      <m:r>
                        <a:rPr lang="en-GB" i="1" smtClean="0">
                          <a:solidFill>
                            <a:srgbClr val="FF0000"/>
                          </a:solidFill>
                          <a:latin typeface="Cambria Math" panose="02040503050406030204" pitchFamily="18" charset="0"/>
                          <a:ea typeface="Cambria Math" panose="02040503050406030204" pitchFamily="18" charset="0"/>
                        </a:rPr>
                        <m:t>+</m:t>
                      </m:r>
                      <m:sSub>
                        <m:sSubPr>
                          <m:ctrlPr>
                            <a:rPr lang="en-GB" i="1">
                              <a:solidFill>
                                <a:srgbClr val="FF0000"/>
                              </a:solidFill>
                              <a:latin typeface="Cambria Math" panose="02040503050406030204" pitchFamily="18" charset="0"/>
                              <a:ea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𝑈</m:t>
                          </m:r>
                        </m:e>
                        <m:sub>
                          <m:sSub>
                            <m:sSubPr>
                              <m:ctrlPr>
                                <a:rPr lang="en-GB" i="1">
                                  <a:solidFill>
                                    <a:srgbClr val="FF0000"/>
                                  </a:solidFill>
                                  <a:latin typeface="Cambria Math" panose="02040503050406030204" pitchFamily="18" charset="0"/>
                                  <a:ea typeface="Cambria Math" panose="02040503050406030204" pitchFamily="18" charset="0"/>
                                </a:rPr>
                              </m:ctrlPr>
                            </m:sSubPr>
                            <m:e>
                              <m:r>
                                <a:rPr lang="en-GB" b="0" i="1" smtClean="0">
                                  <a:solidFill>
                                    <a:srgbClr val="FF0000"/>
                                  </a:solidFill>
                                  <a:latin typeface="Cambria Math" panose="02040503050406030204" pitchFamily="18" charset="0"/>
                                  <a:ea typeface="Cambria Math" panose="02040503050406030204" pitchFamily="18" charset="0"/>
                                </a:rPr>
                                <m:t>𝑁</m:t>
                              </m:r>
                            </m:e>
                            <m:sub>
                              <m:r>
                                <a:rPr lang="en-GB" i="1">
                                  <a:solidFill>
                                    <a:srgbClr val="FF0000"/>
                                  </a:solidFill>
                                  <a:latin typeface="Cambria Math" panose="02040503050406030204" pitchFamily="18" charset="0"/>
                                  <a:ea typeface="Cambria Math" panose="02040503050406030204" pitchFamily="18" charset="0"/>
                                </a:rPr>
                                <m:t>𝑡</m:t>
                              </m:r>
                            </m:sub>
                          </m:sSub>
                        </m:sub>
                      </m:sSub>
                      <m:sSub>
                        <m:sSubPr>
                          <m:ctrlPr>
                            <a:rPr lang="en-GB" i="1">
                              <a:solidFill>
                                <a:srgbClr val="FF0000"/>
                              </a:solidFill>
                              <a:latin typeface="Cambria Math" panose="02040503050406030204" pitchFamily="18" charset="0"/>
                            </a:rPr>
                          </m:ctrlPr>
                        </m:sSubPr>
                        <m:e>
                          <m:f>
                            <m:fPr>
                              <m:ctrlPr>
                                <a:rPr lang="en-GB" i="1">
                                  <a:solidFill>
                                    <a:srgbClr val="FF0000"/>
                                  </a:solidFill>
                                  <a:latin typeface="Cambria Math" panose="02040503050406030204" pitchFamily="18" charset="0"/>
                                  <a:ea typeface="Cambria Math" panose="02040503050406030204" pitchFamily="18" charset="0"/>
                                </a:rPr>
                              </m:ctrlPr>
                            </m:fPr>
                            <m:num>
                              <m:r>
                                <a:rPr lang="en-GB" i="1">
                                  <a:solidFill>
                                    <a:srgbClr val="FF0000"/>
                                  </a:solidFill>
                                  <a:latin typeface="Cambria Math" panose="02040503050406030204" pitchFamily="18" charset="0"/>
                                  <a:ea typeface="Cambria Math" panose="02040503050406030204" pitchFamily="18" charset="0"/>
                                </a:rPr>
                                <m:t>𝜕</m:t>
                              </m:r>
                              <m:sSub>
                                <m:sSubPr>
                                  <m:ctrlPr>
                                    <a:rPr lang="en-GB" i="1">
                                      <a:solidFill>
                                        <a:srgbClr val="FF0000"/>
                                      </a:solidFill>
                                      <a:latin typeface="Cambria Math" panose="02040503050406030204" pitchFamily="18" charset="0"/>
                                      <a:ea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𝑁</m:t>
                                  </m:r>
                                </m:e>
                                <m:sub>
                                  <m:r>
                                    <a:rPr lang="en-GB" i="1">
                                      <a:solidFill>
                                        <a:srgbClr val="FF0000"/>
                                      </a:solidFill>
                                      <a:latin typeface="Cambria Math" panose="02040503050406030204" pitchFamily="18" charset="0"/>
                                      <a:ea typeface="Cambria Math" panose="02040503050406030204" pitchFamily="18" charset="0"/>
                                    </a:rPr>
                                    <m:t>𝑡</m:t>
                                  </m:r>
                                </m:sub>
                              </m:sSub>
                            </m:num>
                            <m:den>
                              <m:r>
                                <a:rPr lang="en-GB" i="1">
                                  <a:solidFill>
                                    <a:srgbClr val="FF0000"/>
                                  </a:solidFill>
                                  <a:latin typeface="Cambria Math" panose="02040503050406030204" pitchFamily="18" charset="0"/>
                                  <a:ea typeface="Cambria Math" panose="02040503050406030204" pitchFamily="18" charset="0"/>
                                </a:rPr>
                                <m:t>𝜕</m:t>
                              </m:r>
                              <m:sSub>
                                <m:sSubPr>
                                  <m:ctrlPr>
                                    <a:rPr lang="en-GB" i="1">
                                      <a:solidFill>
                                        <a:srgbClr val="FF0000"/>
                                      </a:solidFill>
                                      <a:latin typeface="Cambria Math" panose="02040503050406030204" pitchFamily="18" charset="0"/>
                                      <a:ea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𝑃</m:t>
                                  </m:r>
                                </m:e>
                                <m:sub>
                                  <m:r>
                                    <a:rPr lang="en-GB" i="1">
                                      <a:solidFill>
                                        <a:srgbClr val="FF0000"/>
                                      </a:solidFill>
                                      <a:latin typeface="Cambria Math" panose="02040503050406030204" pitchFamily="18" charset="0"/>
                                      <a:ea typeface="Cambria Math" panose="02040503050406030204" pitchFamily="18" charset="0"/>
                                    </a:rPr>
                                    <m:t>𝑡</m:t>
                                  </m:r>
                                </m:sub>
                              </m:sSub>
                            </m:den>
                          </m:f>
                          <m:acc>
                            <m:accPr>
                              <m:chr m:val="̇"/>
                              <m:ctrlPr>
                                <a:rPr lang="en-GB" i="1">
                                  <a:solidFill>
                                    <a:srgbClr val="FF0000"/>
                                  </a:solidFill>
                                  <a:latin typeface="Cambria Math" panose="02040503050406030204" pitchFamily="18" charset="0"/>
                                </a:rPr>
                              </m:ctrlPr>
                            </m:accPr>
                            <m:e>
                              <m:r>
                                <a:rPr lang="en-GB" b="0" i="1" smtClean="0">
                                  <a:solidFill>
                                    <a:srgbClr val="FF0000"/>
                                  </a:solidFill>
                                  <a:latin typeface="Cambria Math" panose="02040503050406030204" pitchFamily="18" charset="0"/>
                                </a:rPr>
                                <m:t>𝑁</m:t>
                              </m:r>
                            </m:e>
                          </m:acc>
                        </m:e>
                        <m:sub>
                          <m:r>
                            <a:rPr lang="en-GB" i="1">
                              <a:solidFill>
                                <a:srgbClr val="FF0000"/>
                              </a:solidFill>
                              <a:latin typeface="Cambria Math" panose="02040503050406030204" pitchFamily="18" charset="0"/>
                            </a:rPr>
                            <m:t>𝑡</m:t>
                          </m:r>
                        </m:sub>
                      </m:sSub>
                      <m:r>
                        <a:rPr lang="en-GB"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𝑈</m:t>
                          </m:r>
                        </m:e>
                        <m:sub>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𝐶</m:t>
                              </m:r>
                            </m:e>
                            <m:sub>
                              <m:r>
                                <a:rPr lang="en-GB" b="0" i="1" smtClean="0">
                                  <a:latin typeface="Cambria Math" panose="02040503050406030204" pitchFamily="18" charset="0"/>
                                  <a:ea typeface="Cambria Math" panose="02040503050406030204" pitchFamily="18" charset="0"/>
                                </a:rPr>
                                <m:t>𝑡</m:t>
                              </m:r>
                            </m:sub>
                          </m:sSub>
                        </m:sub>
                      </m:sSub>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𝐶</m:t>
                          </m:r>
                        </m:e>
                        <m:sub>
                          <m:r>
                            <a:rPr lang="en-GB" b="0" i="1" smtClean="0">
                              <a:latin typeface="Cambria Math" panose="02040503050406030204" pitchFamily="18" charset="0"/>
                              <a:ea typeface="Cambria Math" panose="02040503050406030204" pitchFamily="18" charset="0"/>
                            </a:rPr>
                            <m:t>𝑡</m:t>
                          </m:r>
                        </m:sub>
                      </m:sSub>
                      <m:r>
                        <a:rPr lang="en-GB"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𝑈</m:t>
                          </m:r>
                        </m:e>
                        <m:sub>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𝐶</m:t>
                              </m:r>
                            </m:e>
                            <m:sub>
                              <m:r>
                                <a:rPr lang="en-GB" b="0" i="1" smtClean="0">
                                  <a:latin typeface="Cambria Math" panose="02040503050406030204" pitchFamily="18" charset="0"/>
                                  <a:ea typeface="Cambria Math" panose="02040503050406030204" pitchFamily="18" charset="0"/>
                                </a:rPr>
                                <m:t>𝑡</m:t>
                              </m:r>
                            </m:sub>
                          </m:sSub>
                        </m:sub>
                      </m:sSub>
                      <m:sSub>
                        <m:sSubPr>
                          <m:ctrlPr>
                            <a:rPr lang="en-GB" i="1">
                              <a:latin typeface="Cambria Math" panose="02040503050406030204" pitchFamily="18" charset="0"/>
                            </a:rPr>
                          </m:ctrlPr>
                        </m:sSubPr>
                        <m:e>
                          <m:acc>
                            <m:accPr>
                              <m:chr m:val="̇"/>
                              <m:ctrlPr>
                                <a:rPr lang="en-GB" i="1">
                                  <a:latin typeface="Cambria Math" panose="02040503050406030204" pitchFamily="18" charset="0"/>
                                </a:rPr>
                              </m:ctrlPr>
                            </m:accPr>
                            <m:e>
                              <m:r>
                                <a:rPr lang="en-GB" i="1">
                                  <a:latin typeface="Cambria Math" panose="02040503050406030204" pitchFamily="18" charset="0"/>
                                </a:rPr>
                                <m:t>𝐾</m:t>
                              </m:r>
                            </m:e>
                          </m:acc>
                        </m:e>
                        <m:sub>
                          <m:r>
                            <a:rPr lang="en-GB" i="1">
                              <a:latin typeface="Cambria Math" panose="02040503050406030204" pitchFamily="18" charset="0"/>
                            </a:rPr>
                            <m:t>𝑡</m:t>
                          </m:r>
                        </m:sub>
                      </m:sSub>
                      <m:r>
                        <a:rPr lang="en-GB" i="1">
                          <a:solidFill>
                            <a:srgbClr val="FF0000"/>
                          </a:solidFill>
                          <a:latin typeface="Cambria Math" panose="02040503050406030204" pitchFamily="18" charset="0"/>
                          <a:ea typeface="Cambria Math" panose="02040503050406030204" pitchFamily="18" charset="0"/>
                        </a:rPr>
                        <m:t>+</m:t>
                      </m:r>
                      <m:f>
                        <m:fPr>
                          <m:ctrlPr>
                            <a:rPr lang="en-GB" i="1" smtClean="0">
                              <a:solidFill>
                                <a:srgbClr val="FF0000"/>
                              </a:solidFill>
                              <a:latin typeface="Cambria Math" panose="02040503050406030204" pitchFamily="18" charset="0"/>
                              <a:ea typeface="Cambria Math" panose="02040503050406030204" pitchFamily="18" charset="0"/>
                            </a:rPr>
                          </m:ctrlPr>
                        </m:fPr>
                        <m:num>
                          <m:sSub>
                            <m:sSubPr>
                              <m:ctrlPr>
                                <a:rPr lang="en-GB" i="1">
                                  <a:solidFill>
                                    <a:srgbClr val="FF0000"/>
                                  </a:solidFill>
                                  <a:latin typeface="Cambria Math" panose="02040503050406030204" pitchFamily="18" charset="0"/>
                                  <a:ea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𝑈</m:t>
                              </m:r>
                            </m:e>
                            <m:sub>
                              <m:sSub>
                                <m:sSubPr>
                                  <m:ctrlPr>
                                    <a:rPr lang="en-GB" i="1">
                                      <a:solidFill>
                                        <a:srgbClr val="FF0000"/>
                                      </a:solidFill>
                                      <a:latin typeface="Cambria Math" panose="02040503050406030204" pitchFamily="18" charset="0"/>
                                      <a:ea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𝐶</m:t>
                                  </m:r>
                                </m:e>
                                <m:sub>
                                  <m:r>
                                    <a:rPr lang="en-GB" i="1">
                                      <a:solidFill>
                                        <a:srgbClr val="FF0000"/>
                                      </a:solidFill>
                                      <a:latin typeface="Cambria Math" panose="02040503050406030204" pitchFamily="18" charset="0"/>
                                      <a:ea typeface="Cambria Math" panose="02040503050406030204" pitchFamily="18" charset="0"/>
                                    </a:rPr>
                                    <m:t>𝑡</m:t>
                                  </m:r>
                                </m:sub>
                              </m:sSub>
                            </m:sub>
                          </m:sSub>
                        </m:num>
                        <m:den>
                          <m:sSub>
                            <m:sSubPr>
                              <m:ctrlPr>
                                <a:rPr lang="en-GB" i="1">
                                  <a:solidFill>
                                    <a:srgbClr val="FF0000"/>
                                  </a:solidFill>
                                  <a:latin typeface="Cambria Math" panose="02040503050406030204" pitchFamily="18" charset="0"/>
                                  <a:ea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𝑈</m:t>
                              </m:r>
                            </m:e>
                            <m:sub>
                              <m:sSub>
                                <m:sSubPr>
                                  <m:ctrlPr>
                                    <a:rPr lang="en-GB" i="1">
                                      <a:solidFill>
                                        <a:srgbClr val="FF0000"/>
                                      </a:solidFill>
                                      <a:latin typeface="Cambria Math" panose="02040503050406030204" pitchFamily="18" charset="0"/>
                                      <a:ea typeface="Cambria Math" panose="02040503050406030204" pitchFamily="18" charset="0"/>
                                    </a:rPr>
                                  </m:ctrlPr>
                                </m:sSubPr>
                                <m:e>
                                  <m:r>
                                    <a:rPr lang="en-GB" b="0" i="1" smtClean="0">
                                      <a:solidFill>
                                        <a:srgbClr val="FF0000"/>
                                      </a:solidFill>
                                      <a:latin typeface="Cambria Math" panose="02040503050406030204" pitchFamily="18" charset="0"/>
                                      <a:ea typeface="Cambria Math" panose="02040503050406030204" pitchFamily="18" charset="0"/>
                                    </a:rPr>
                                    <m:t>𝐶</m:t>
                                  </m:r>
                                </m:e>
                                <m:sub>
                                  <m:r>
                                    <a:rPr lang="en-GB" i="1">
                                      <a:solidFill>
                                        <a:srgbClr val="FF0000"/>
                                      </a:solidFill>
                                      <a:latin typeface="Cambria Math" panose="02040503050406030204" pitchFamily="18" charset="0"/>
                                      <a:ea typeface="Cambria Math" panose="02040503050406030204" pitchFamily="18" charset="0"/>
                                    </a:rPr>
                                    <m:t>𝑡</m:t>
                                  </m:r>
                                </m:sub>
                              </m:sSub>
                            </m:sub>
                          </m:sSub>
                        </m:den>
                      </m:f>
                      <m:sSub>
                        <m:sSubPr>
                          <m:ctrlPr>
                            <a:rPr lang="en-GB" i="1">
                              <a:solidFill>
                                <a:srgbClr val="FF0000"/>
                              </a:solidFill>
                              <a:latin typeface="Cambria Math" panose="02040503050406030204" pitchFamily="18" charset="0"/>
                              <a:ea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𝑈</m:t>
                          </m:r>
                        </m:e>
                        <m:sub>
                          <m:sSub>
                            <m:sSubPr>
                              <m:ctrlPr>
                                <a:rPr lang="en-GB" i="1">
                                  <a:solidFill>
                                    <a:srgbClr val="FF0000"/>
                                  </a:solidFill>
                                  <a:latin typeface="Cambria Math" panose="02040503050406030204" pitchFamily="18" charset="0"/>
                                  <a:ea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𝑁</m:t>
                              </m:r>
                            </m:e>
                            <m:sub>
                              <m:r>
                                <a:rPr lang="en-GB" i="1">
                                  <a:solidFill>
                                    <a:srgbClr val="FF0000"/>
                                  </a:solidFill>
                                  <a:latin typeface="Cambria Math" panose="02040503050406030204" pitchFamily="18" charset="0"/>
                                  <a:ea typeface="Cambria Math" panose="02040503050406030204" pitchFamily="18" charset="0"/>
                                </a:rPr>
                                <m:t>𝑡</m:t>
                              </m:r>
                            </m:sub>
                          </m:sSub>
                        </m:sub>
                      </m:sSub>
                      <m:f>
                        <m:fPr>
                          <m:ctrlPr>
                            <a:rPr lang="en-GB" i="1">
                              <a:solidFill>
                                <a:srgbClr val="FF0000"/>
                              </a:solidFill>
                              <a:latin typeface="Cambria Math" panose="02040503050406030204" pitchFamily="18" charset="0"/>
                              <a:ea typeface="Cambria Math" panose="02040503050406030204" pitchFamily="18" charset="0"/>
                            </a:rPr>
                          </m:ctrlPr>
                        </m:fPr>
                        <m:num>
                          <m:r>
                            <a:rPr lang="en-GB" i="1">
                              <a:solidFill>
                                <a:srgbClr val="FF0000"/>
                              </a:solidFill>
                              <a:latin typeface="Cambria Math" panose="02040503050406030204" pitchFamily="18" charset="0"/>
                              <a:ea typeface="Cambria Math" panose="02040503050406030204" pitchFamily="18" charset="0"/>
                            </a:rPr>
                            <m:t>𝜕</m:t>
                          </m:r>
                          <m:sSub>
                            <m:sSubPr>
                              <m:ctrlPr>
                                <a:rPr lang="en-GB" i="1">
                                  <a:solidFill>
                                    <a:srgbClr val="FF0000"/>
                                  </a:solidFill>
                                  <a:latin typeface="Cambria Math" panose="02040503050406030204" pitchFamily="18" charset="0"/>
                                  <a:ea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𝑁</m:t>
                              </m:r>
                            </m:e>
                            <m:sub>
                              <m:r>
                                <a:rPr lang="en-GB" i="1">
                                  <a:solidFill>
                                    <a:srgbClr val="FF0000"/>
                                  </a:solidFill>
                                  <a:latin typeface="Cambria Math" panose="02040503050406030204" pitchFamily="18" charset="0"/>
                                  <a:ea typeface="Cambria Math" panose="02040503050406030204" pitchFamily="18" charset="0"/>
                                </a:rPr>
                                <m:t>𝑡</m:t>
                              </m:r>
                            </m:sub>
                          </m:sSub>
                        </m:num>
                        <m:den>
                          <m:r>
                            <a:rPr lang="en-GB" i="1">
                              <a:solidFill>
                                <a:srgbClr val="FF0000"/>
                              </a:solidFill>
                              <a:latin typeface="Cambria Math" panose="02040503050406030204" pitchFamily="18" charset="0"/>
                              <a:ea typeface="Cambria Math" panose="02040503050406030204" pitchFamily="18" charset="0"/>
                            </a:rPr>
                            <m:t>𝜕</m:t>
                          </m:r>
                          <m:sSub>
                            <m:sSubPr>
                              <m:ctrlPr>
                                <a:rPr lang="en-GB" i="1">
                                  <a:solidFill>
                                    <a:srgbClr val="FF0000"/>
                                  </a:solidFill>
                                  <a:latin typeface="Cambria Math" panose="02040503050406030204" pitchFamily="18" charset="0"/>
                                  <a:ea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𝑃</m:t>
                              </m:r>
                            </m:e>
                            <m:sub>
                              <m:r>
                                <a:rPr lang="en-GB" i="1">
                                  <a:solidFill>
                                    <a:srgbClr val="FF0000"/>
                                  </a:solidFill>
                                  <a:latin typeface="Cambria Math" panose="02040503050406030204" pitchFamily="18" charset="0"/>
                                  <a:ea typeface="Cambria Math" panose="02040503050406030204" pitchFamily="18" charset="0"/>
                                </a:rPr>
                                <m:t>𝑡</m:t>
                              </m:r>
                            </m:sub>
                          </m:sSub>
                        </m:den>
                      </m:f>
                      <m:sSub>
                        <m:sSubPr>
                          <m:ctrlPr>
                            <a:rPr lang="en-GB" i="1">
                              <a:solidFill>
                                <a:srgbClr val="FF0000"/>
                              </a:solidFill>
                              <a:latin typeface="Cambria Math" panose="02040503050406030204" pitchFamily="18" charset="0"/>
                            </a:rPr>
                          </m:ctrlPr>
                        </m:sSubPr>
                        <m:e>
                          <m:acc>
                            <m:accPr>
                              <m:chr m:val="̇"/>
                              <m:ctrlPr>
                                <a:rPr lang="en-GB" i="1">
                                  <a:solidFill>
                                    <a:srgbClr val="FF0000"/>
                                  </a:solidFill>
                                  <a:latin typeface="Cambria Math" panose="02040503050406030204" pitchFamily="18" charset="0"/>
                                </a:rPr>
                              </m:ctrlPr>
                            </m:accPr>
                            <m:e>
                              <m:r>
                                <a:rPr lang="en-GB" i="1">
                                  <a:solidFill>
                                    <a:srgbClr val="FF0000"/>
                                  </a:solidFill>
                                  <a:latin typeface="Cambria Math" panose="02040503050406030204" pitchFamily="18" charset="0"/>
                                </a:rPr>
                                <m:t>𝑁</m:t>
                              </m:r>
                            </m:e>
                          </m:acc>
                        </m:e>
                        <m:sub>
                          <m:r>
                            <a:rPr lang="en-GB" i="1">
                              <a:solidFill>
                                <a:srgbClr val="FF0000"/>
                              </a:solidFill>
                              <a:latin typeface="Cambria Math" panose="02040503050406030204" pitchFamily="18" charset="0"/>
                            </a:rPr>
                            <m:t>𝑡</m:t>
                          </m:r>
                        </m:sub>
                      </m:sSub>
                    </m:oMath>
                  </m:oMathPara>
                </a14:m>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sSub>
                            <m:sSubPr>
                              <m:ctrlPr>
                                <a:rPr lang="en-GB" i="1">
                                  <a:latin typeface="Cambria Math" panose="02040503050406030204" pitchFamily="18" charset="0"/>
                                  <a:ea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ℋ</m:t>
                              </m:r>
                            </m:e>
                            <m:sub>
                              <m:r>
                                <a:rPr lang="en-GB" b="0" i="1" smtClean="0">
                                  <a:latin typeface="Cambria Math" panose="02040503050406030204" pitchFamily="18" charset="0"/>
                                  <a:ea typeface="Cambria Math" panose="02040503050406030204" pitchFamily="18" charset="0"/>
                                </a:rPr>
                                <m:t>𝑡</m:t>
                              </m:r>
                            </m:sub>
                          </m:sSub>
                        </m:num>
                        <m:den>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𝑈</m:t>
                              </m:r>
                            </m:e>
                            <m:sub>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𝐶</m:t>
                                  </m:r>
                                </m:e>
                                <m:sub>
                                  <m:r>
                                    <a:rPr lang="en-GB" b="0" i="1" smtClean="0">
                                      <a:latin typeface="Cambria Math" panose="02040503050406030204" pitchFamily="18" charset="0"/>
                                      <a:ea typeface="Cambria Math" panose="02040503050406030204" pitchFamily="18" charset="0"/>
                                    </a:rPr>
                                    <m:t>𝑡</m:t>
                                  </m:r>
                                </m:sub>
                              </m:sSub>
                            </m:sub>
                          </m:sSub>
                        </m:den>
                      </m:f>
                      <m:r>
                        <a:rPr lang="en-GB"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𝐶</m:t>
                          </m:r>
                        </m:e>
                        <m:sub>
                          <m:r>
                            <a:rPr lang="en-GB" b="0" i="1" smtClean="0">
                              <a:latin typeface="Cambria Math" panose="02040503050406030204" pitchFamily="18" charset="0"/>
                              <a:ea typeface="Cambria Math" panose="02040503050406030204" pitchFamily="18" charset="0"/>
                            </a:rPr>
                            <m:t>𝑡</m:t>
                          </m:r>
                        </m:sub>
                      </m:sSub>
                      <m:r>
                        <a:rPr lang="en-GB"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rPr>
                          </m:ctrlPr>
                        </m:sSubPr>
                        <m:e>
                          <m:acc>
                            <m:accPr>
                              <m:chr m:val="̇"/>
                              <m:ctrlPr>
                                <a:rPr lang="en-GB" i="1">
                                  <a:latin typeface="Cambria Math" panose="02040503050406030204" pitchFamily="18" charset="0"/>
                                </a:rPr>
                              </m:ctrlPr>
                            </m:accPr>
                            <m:e>
                              <m:r>
                                <a:rPr lang="en-GB" i="1">
                                  <a:latin typeface="Cambria Math" panose="02040503050406030204" pitchFamily="18" charset="0"/>
                                </a:rPr>
                                <m:t>𝐾</m:t>
                              </m:r>
                            </m:e>
                          </m:acc>
                        </m:e>
                        <m:sub>
                          <m:r>
                            <a:rPr lang="en-GB" i="1">
                              <a:latin typeface="Cambria Math" panose="02040503050406030204" pitchFamily="18" charset="0"/>
                            </a:rPr>
                            <m:t>𝑡</m:t>
                          </m:r>
                        </m:sub>
                      </m:sSub>
                      <m:r>
                        <a:rPr lang="en-GB" i="1">
                          <a:solidFill>
                            <a:srgbClr val="FF0000"/>
                          </a:solidFill>
                          <a:latin typeface="Cambria Math" panose="02040503050406030204" pitchFamily="18" charset="0"/>
                          <a:ea typeface="Cambria Math" panose="02040503050406030204" pitchFamily="18" charset="0"/>
                        </a:rPr>
                        <m:t>+</m:t>
                      </m:r>
                      <m:f>
                        <m:fPr>
                          <m:ctrlPr>
                            <a:rPr lang="en-GB" i="1" smtClean="0">
                              <a:solidFill>
                                <a:srgbClr val="FF0000"/>
                              </a:solidFill>
                              <a:latin typeface="Cambria Math" panose="02040503050406030204" pitchFamily="18" charset="0"/>
                              <a:ea typeface="Cambria Math" panose="02040503050406030204" pitchFamily="18" charset="0"/>
                            </a:rPr>
                          </m:ctrlPr>
                        </m:fPr>
                        <m:num>
                          <m:sSub>
                            <m:sSubPr>
                              <m:ctrlPr>
                                <a:rPr lang="en-GB" i="1">
                                  <a:solidFill>
                                    <a:srgbClr val="FF0000"/>
                                  </a:solidFill>
                                  <a:latin typeface="Cambria Math" panose="02040503050406030204" pitchFamily="18" charset="0"/>
                                  <a:ea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𝑈</m:t>
                              </m:r>
                            </m:e>
                            <m:sub>
                              <m:sSub>
                                <m:sSubPr>
                                  <m:ctrlPr>
                                    <a:rPr lang="en-GB" i="1">
                                      <a:solidFill>
                                        <a:srgbClr val="FF0000"/>
                                      </a:solidFill>
                                      <a:latin typeface="Cambria Math" panose="02040503050406030204" pitchFamily="18" charset="0"/>
                                      <a:ea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𝑁</m:t>
                                  </m:r>
                                </m:e>
                                <m:sub>
                                  <m:r>
                                    <a:rPr lang="en-GB" i="1">
                                      <a:solidFill>
                                        <a:srgbClr val="FF0000"/>
                                      </a:solidFill>
                                      <a:latin typeface="Cambria Math" panose="02040503050406030204" pitchFamily="18" charset="0"/>
                                      <a:ea typeface="Cambria Math" panose="02040503050406030204" pitchFamily="18" charset="0"/>
                                    </a:rPr>
                                    <m:t>𝑡</m:t>
                                  </m:r>
                                </m:sub>
                              </m:sSub>
                            </m:sub>
                          </m:sSub>
                        </m:num>
                        <m:den>
                          <m:sSub>
                            <m:sSubPr>
                              <m:ctrlPr>
                                <a:rPr lang="en-GB" i="1">
                                  <a:solidFill>
                                    <a:srgbClr val="FF0000"/>
                                  </a:solidFill>
                                  <a:latin typeface="Cambria Math" panose="02040503050406030204" pitchFamily="18" charset="0"/>
                                  <a:ea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𝑈</m:t>
                              </m:r>
                            </m:e>
                            <m:sub>
                              <m:sSub>
                                <m:sSubPr>
                                  <m:ctrlPr>
                                    <a:rPr lang="en-GB" i="1">
                                      <a:solidFill>
                                        <a:srgbClr val="FF0000"/>
                                      </a:solidFill>
                                      <a:latin typeface="Cambria Math" panose="02040503050406030204" pitchFamily="18" charset="0"/>
                                      <a:ea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𝐶</m:t>
                                  </m:r>
                                </m:e>
                                <m:sub>
                                  <m:r>
                                    <a:rPr lang="en-GB" i="1">
                                      <a:solidFill>
                                        <a:srgbClr val="FF0000"/>
                                      </a:solidFill>
                                      <a:latin typeface="Cambria Math" panose="02040503050406030204" pitchFamily="18" charset="0"/>
                                      <a:ea typeface="Cambria Math" panose="02040503050406030204" pitchFamily="18" charset="0"/>
                                    </a:rPr>
                                    <m:t>𝑡</m:t>
                                  </m:r>
                                </m:sub>
                              </m:sSub>
                            </m:sub>
                          </m:sSub>
                        </m:den>
                      </m:f>
                      <m:sSub>
                        <m:sSubPr>
                          <m:ctrlPr>
                            <a:rPr lang="en-GB" i="1">
                              <a:solidFill>
                                <a:srgbClr val="FF0000"/>
                              </a:solidFill>
                              <a:latin typeface="Cambria Math" panose="02040503050406030204" pitchFamily="18" charset="0"/>
                            </a:rPr>
                          </m:ctrlPr>
                        </m:sSubPr>
                        <m:e>
                          <m:f>
                            <m:fPr>
                              <m:ctrlPr>
                                <a:rPr lang="en-GB" i="1">
                                  <a:solidFill>
                                    <a:srgbClr val="FF0000"/>
                                  </a:solidFill>
                                  <a:latin typeface="Cambria Math" panose="02040503050406030204" pitchFamily="18" charset="0"/>
                                  <a:ea typeface="Cambria Math" panose="02040503050406030204" pitchFamily="18" charset="0"/>
                                </a:rPr>
                              </m:ctrlPr>
                            </m:fPr>
                            <m:num>
                              <m:r>
                                <a:rPr lang="en-GB" i="1">
                                  <a:solidFill>
                                    <a:srgbClr val="FF0000"/>
                                  </a:solidFill>
                                  <a:latin typeface="Cambria Math" panose="02040503050406030204" pitchFamily="18" charset="0"/>
                                  <a:ea typeface="Cambria Math" panose="02040503050406030204" pitchFamily="18" charset="0"/>
                                </a:rPr>
                                <m:t>𝜕</m:t>
                              </m:r>
                              <m:sSub>
                                <m:sSubPr>
                                  <m:ctrlPr>
                                    <a:rPr lang="en-GB" i="1">
                                      <a:solidFill>
                                        <a:srgbClr val="FF0000"/>
                                      </a:solidFill>
                                      <a:latin typeface="Cambria Math" panose="02040503050406030204" pitchFamily="18" charset="0"/>
                                      <a:ea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𝑁</m:t>
                                  </m:r>
                                </m:e>
                                <m:sub>
                                  <m:r>
                                    <a:rPr lang="en-GB" i="1">
                                      <a:solidFill>
                                        <a:srgbClr val="FF0000"/>
                                      </a:solidFill>
                                      <a:latin typeface="Cambria Math" panose="02040503050406030204" pitchFamily="18" charset="0"/>
                                      <a:ea typeface="Cambria Math" panose="02040503050406030204" pitchFamily="18" charset="0"/>
                                    </a:rPr>
                                    <m:t>𝑡</m:t>
                                  </m:r>
                                </m:sub>
                              </m:sSub>
                            </m:num>
                            <m:den>
                              <m:r>
                                <a:rPr lang="en-GB" i="1">
                                  <a:solidFill>
                                    <a:srgbClr val="FF0000"/>
                                  </a:solidFill>
                                  <a:latin typeface="Cambria Math" panose="02040503050406030204" pitchFamily="18" charset="0"/>
                                  <a:ea typeface="Cambria Math" panose="02040503050406030204" pitchFamily="18" charset="0"/>
                                </a:rPr>
                                <m:t>𝜕</m:t>
                              </m:r>
                              <m:sSub>
                                <m:sSubPr>
                                  <m:ctrlPr>
                                    <a:rPr lang="en-GB" i="1">
                                      <a:solidFill>
                                        <a:srgbClr val="FF0000"/>
                                      </a:solidFill>
                                      <a:latin typeface="Cambria Math" panose="02040503050406030204" pitchFamily="18" charset="0"/>
                                      <a:ea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𝑃</m:t>
                                  </m:r>
                                </m:e>
                                <m:sub>
                                  <m:r>
                                    <a:rPr lang="en-GB" i="1">
                                      <a:solidFill>
                                        <a:srgbClr val="FF0000"/>
                                      </a:solidFill>
                                      <a:latin typeface="Cambria Math" panose="02040503050406030204" pitchFamily="18" charset="0"/>
                                      <a:ea typeface="Cambria Math" panose="02040503050406030204" pitchFamily="18" charset="0"/>
                                    </a:rPr>
                                    <m:t>𝑡</m:t>
                                  </m:r>
                                </m:sub>
                              </m:sSub>
                            </m:den>
                          </m:f>
                          <m:acc>
                            <m:accPr>
                              <m:chr m:val="̇"/>
                              <m:ctrlPr>
                                <a:rPr lang="en-GB" i="1">
                                  <a:solidFill>
                                    <a:srgbClr val="FF0000"/>
                                  </a:solidFill>
                                  <a:latin typeface="Cambria Math" panose="02040503050406030204" pitchFamily="18" charset="0"/>
                                </a:rPr>
                              </m:ctrlPr>
                            </m:accPr>
                            <m:e>
                              <m:r>
                                <a:rPr lang="en-GB" i="1">
                                  <a:solidFill>
                                    <a:srgbClr val="FF0000"/>
                                  </a:solidFill>
                                  <a:latin typeface="Cambria Math" panose="02040503050406030204" pitchFamily="18" charset="0"/>
                                </a:rPr>
                                <m:t>𝑁</m:t>
                              </m:r>
                            </m:e>
                          </m:acc>
                        </m:e>
                        <m:sub>
                          <m:r>
                            <a:rPr lang="en-GB" i="1">
                              <a:solidFill>
                                <a:srgbClr val="FF0000"/>
                              </a:solidFill>
                              <a:latin typeface="Cambria Math" panose="02040503050406030204" pitchFamily="18" charset="0"/>
                            </a:rPr>
                            <m:t>𝑡</m:t>
                          </m:r>
                        </m:sub>
                      </m:sSub>
                    </m:oMath>
                  </m:oMathPara>
                </a14:m>
                <a:endParaRPr lang="en-GB" dirty="0">
                  <a:latin typeface="Candara" panose="020E0502030303020204" pitchFamily="34" charset="0"/>
                </a:endParaRPr>
              </a:p>
              <a:p>
                <a:pPr marL="0" indent="0">
                  <a:buNone/>
                </a:pPr>
                <a:r>
                  <a:rPr lang="en-GB" dirty="0">
                    <a:latin typeface="Candara" panose="020E0502030303020204" pitchFamily="34" charset="0"/>
                  </a:rPr>
                  <a:t>Along the optimal path, the monetised, </a:t>
                </a:r>
                <a:r>
                  <a:rPr lang="en-GB" dirty="0" err="1">
                    <a:latin typeface="Candara" panose="020E0502030303020204" pitchFamily="34" charset="0"/>
                  </a:rPr>
                  <a:t>linearised</a:t>
                </a:r>
                <a:r>
                  <a:rPr lang="en-GB" dirty="0">
                    <a:latin typeface="Candara" panose="020E0502030303020204" pitchFamily="34" charset="0"/>
                  </a:rPr>
                  <a:t> Hamiltonian equals the Net Domestic Product</a:t>
                </a:r>
                <a:r>
                  <a:rPr lang="en-GB" dirty="0">
                    <a:solidFill>
                      <a:srgbClr val="FF0000"/>
                    </a:solidFill>
                    <a:latin typeface="Candara" panose="020E0502030303020204" pitchFamily="34" charset="0"/>
                  </a:rPr>
                  <a:t> plus the monetised increase in nature</a:t>
                </a:r>
                <a:endParaRPr dirty="0">
                  <a:solidFill>
                    <a:srgbClr val="FF0000"/>
                  </a:solidFill>
                </a:endParaRPr>
              </a:p>
            </p:txBody>
          </p:sp>
        </mc:Choice>
        <mc:Fallback>
          <p:sp>
            <p:nvSpPr>
              <p:cNvPr id="791" name="GDP…"/>
              <p:cNvSpPr txBox="1">
                <a:spLocks noGrp="1" noRot="1" noChangeAspect="1" noMove="1" noResize="1" noEditPoints="1" noAdjustHandles="1" noChangeArrowheads="1" noChangeShapeType="1" noTextEdit="1"/>
              </p:cNvSpPr>
              <p:nvPr>
                <p:ph type="body" idx="1"/>
              </p:nvPr>
            </p:nvSpPr>
            <p:spPr>
              <a:xfrm>
                <a:off x="142642" y="794836"/>
                <a:ext cx="8858718" cy="5678938"/>
              </a:xfrm>
              <a:prstGeom prst="rect">
                <a:avLst/>
              </a:prstGeom>
              <a:blipFill>
                <a:blip r:embed="rId2"/>
                <a:stretch>
                  <a:fillRect l="-894" r="-344"/>
                </a:stretch>
              </a:blipFill>
            </p:spPr>
            <p:txBody>
              <a:bodyPr/>
              <a:lstStyle/>
              <a:p>
                <a:r>
                  <a:rPr lang="en-GB">
                    <a:noFill/>
                  </a:rPr>
                  <a:t> </a:t>
                </a:r>
              </a:p>
            </p:txBody>
          </p:sp>
        </mc:Fallback>
      </mc:AlternateContent>
      <p:pic>
        <p:nvPicPr>
          <p:cNvPr id="6" name="Picture 5" descr="A person posing for the camera&#10;&#10;Description automatically generated">
            <a:extLst>
              <a:ext uri="{FF2B5EF4-FFF2-40B4-BE49-F238E27FC236}">
                <a16:creationId xmlns:a16="http://schemas.microsoft.com/office/drawing/2014/main" id="{38BBD858-7CC6-4F13-A68F-B1E1C948BD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641" y="665737"/>
            <a:ext cx="1964531" cy="2946797"/>
          </a:xfrm>
          <a:prstGeom prst="rect">
            <a:avLst/>
          </a:prstGeom>
        </p:spPr>
      </p:pic>
    </p:spTree>
    <p:extLst>
      <p:ext uri="{BB962C8B-B14F-4D97-AF65-F5344CB8AC3E}">
        <p14:creationId xmlns:p14="http://schemas.microsoft.com/office/powerpoint/2010/main" val="19552439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1. Measure of Economic Welfare"/>
          <p:cNvSpPr txBox="1">
            <a:spLocks noGrp="1"/>
          </p:cNvSpPr>
          <p:nvPr>
            <p:ph type="title"/>
          </p:nvPr>
        </p:nvSpPr>
        <p:spPr>
          <a:xfrm>
            <a:off x="778329" y="0"/>
            <a:ext cx="7772400" cy="1143000"/>
          </a:xfrm>
          <a:prstGeom prst="rect">
            <a:avLst/>
          </a:prstGeom>
        </p:spPr>
        <p:txBody>
          <a:bodyPr/>
          <a:lstStyle/>
          <a:p>
            <a:r>
              <a:rPr sz="3600" dirty="0">
                <a:latin typeface="Candara" panose="020E0502030303020204" pitchFamily="34" charset="0"/>
              </a:rPr>
              <a:t>Measure of Economic Welfare</a:t>
            </a:r>
          </a:p>
        </p:txBody>
      </p:sp>
      <p:sp>
        <p:nvSpPr>
          <p:cNvPr id="548" name="Nordhaus &amp; Tobin,  1972…"/>
          <p:cNvSpPr txBox="1">
            <a:spLocks noGrp="1"/>
          </p:cNvSpPr>
          <p:nvPr>
            <p:ph type="body" idx="1"/>
          </p:nvPr>
        </p:nvSpPr>
        <p:spPr>
          <a:xfrm>
            <a:off x="152400" y="990600"/>
            <a:ext cx="8839200" cy="4114800"/>
          </a:xfrm>
          <a:prstGeom prst="rect">
            <a:avLst/>
          </a:prstGeom>
        </p:spPr>
        <p:txBody>
          <a:bodyPr/>
          <a:lstStyle/>
          <a:p>
            <a:r>
              <a:rPr sz="2800" dirty="0">
                <a:latin typeface="Candara" panose="020E0502030303020204" pitchFamily="34" charset="0"/>
              </a:rPr>
              <a:t>Nordhaus &amp; Tobin, 1972 </a:t>
            </a:r>
          </a:p>
          <a:p>
            <a:r>
              <a:rPr lang="en-GB" sz="2800" dirty="0"/>
              <a:t>Measure of </a:t>
            </a:r>
            <a:r>
              <a:rPr lang="en-GB" sz="2800" i="1" dirty="0"/>
              <a:t>consumption</a:t>
            </a:r>
          </a:p>
          <a:p>
            <a:pPr lvl="1"/>
            <a:r>
              <a:rPr sz="2400" dirty="0">
                <a:latin typeface="Candara" panose="020E0502030303020204" pitchFamily="34" charset="0"/>
              </a:rPr>
              <a:t>not production</a:t>
            </a:r>
          </a:p>
          <a:p>
            <a:r>
              <a:rPr sz="2800" dirty="0">
                <a:latin typeface="Candara" panose="020E0502030303020204" pitchFamily="34" charset="0"/>
              </a:rPr>
              <a:t>MEW = GNP</a:t>
            </a:r>
            <a:br>
              <a:rPr sz="2800" dirty="0">
                <a:latin typeface="Candara" panose="020E0502030303020204" pitchFamily="34" charset="0"/>
              </a:rPr>
            </a:br>
            <a:r>
              <a:rPr sz="2800" dirty="0">
                <a:latin typeface="Candara" panose="020E0502030303020204" pitchFamily="34" charset="0"/>
              </a:rPr>
              <a:t>		– economic ‘</a:t>
            </a:r>
            <a:r>
              <a:rPr sz="2800" dirty="0" err="1">
                <a:latin typeface="Candara" panose="020E0502030303020204" pitchFamily="34" charset="0"/>
              </a:rPr>
              <a:t>bads</a:t>
            </a:r>
            <a:r>
              <a:rPr sz="2800" dirty="0">
                <a:latin typeface="Candara" panose="020E0502030303020204" pitchFamily="34" charset="0"/>
              </a:rPr>
              <a:t>’ (repairs, pollution control)</a:t>
            </a:r>
            <a:br>
              <a:rPr sz="2800" dirty="0">
                <a:latin typeface="Candara" panose="020E0502030303020204" pitchFamily="34" charset="0"/>
              </a:rPr>
            </a:br>
            <a:r>
              <a:rPr sz="2800" dirty="0">
                <a:latin typeface="Candara" panose="020E0502030303020204" pitchFamily="34" charset="0"/>
              </a:rPr>
              <a:t>		– regrettable necessities (police, </a:t>
            </a:r>
            <a:r>
              <a:rPr sz="2800" dirty="0" err="1">
                <a:latin typeface="Candara" panose="020E0502030303020204" pitchFamily="34" charset="0"/>
              </a:rPr>
              <a:t>defen</a:t>
            </a:r>
            <a:r>
              <a:rPr lang="en-GB" sz="2800" dirty="0">
                <a:latin typeface="Candara" panose="020E0502030303020204" pitchFamily="34" charset="0"/>
              </a:rPr>
              <a:t>s</a:t>
            </a:r>
            <a:r>
              <a:rPr sz="2800" dirty="0">
                <a:latin typeface="Candara" panose="020E0502030303020204" pitchFamily="34" charset="0"/>
              </a:rPr>
              <a:t>e)</a:t>
            </a:r>
            <a:br>
              <a:rPr sz="2800" dirty="0">
                <a:latin typeface="Candara" panose="020E0502030303020204" pitchFamily="34" charset="0"/>
              </a:rPr>
            </a:br>
            <a:r>
              <a:rPr sz="2800" dirty="0">
                <a:latin typeface="Candara" panose="020E0502030303020204" pitchFamily="34" charset="0"/>
              </a:rPr>
              <a:t>		+ household &amp; illegal production, leisure</a:t>
            </a:r>
          </a:p>
          <a:p>
            <a:r>
              <a:rPr sz="2800" dirty="0">
                <a:latin typeface="Candara" panose="020E0502030303020204" pitchFamily="34" charset="0"/>
              </a:rPr>
              <a:t>‘Primitive &amp; experimental’</a:t>
            </a:r>
          </a:p>
          <a:p>
            <a:pPr lvl="1"/>
            <a:r>
              <a:rPr sz="2400" dirty="0">
                <a:latin typeface="Candara" panose="020E0502030303020204" pitchFamily="34" charset="0"/>
              </a:rPr>
              <a:t>But</a:t>
            </a:r>
            <a:r>
              <a:rPr lang="en-GB" sz="2400" dirty="0">
                <a:latin typeface="Candara" panose="020E0502030303020204" pitchFamily="34" charset="0"/>
              </a:rPr>
              <a:t> influential, incarnated as the index of sustainable economic welfare</a:t>
            </a:r>
            <a:r>
              <a:rPr sz="2400" dirty="0">
                <a:latin typeface="Candara" panose="020E0502030303020204" pitchFamily="34" charset="0"/>
              </a:rPr>
              <a:t> </a:t>
            </a:r>
            <a:r>
              <a:rPr lang="en-GB" sz="2400" dirty="0">
                <a:latin typeface="Candara" panose="020E0502030303020204" pitchFamily="34" charset="0"/>
              </a:rPr>
              <a:t>/ genuine progress indicator / sustainable net benefit index / measure of domestic progress</a:t>
            </a:r>
          </a:p>
          <a:p>
            <a:r>
              <a:rPr lang="en-GB" sz="2800" dirty="0"/>
              <a:t>Annuity of services by durables, human capital</a:t>
            </a:r>
            <a:endParaRPr sz="2800" dirty="0">
              <a:latin typeface="Candara" panose="020E0502030303020204" pitchFamily="34" charset="0"/>
            </a:endParaRPr>
          </a:p>
        </p:txBody>
      </p:sp>
      <p:pic>
        <p:nvPicPr>
          <p:cNvPr id="550" name="nordhaus.tiff" descr="nordhaus.tiff"/>
          <p:cNvPicPr>
            <a:picLocks noChangeAspect="1"/>
          </p:cNvPicPr>
          <p:nvPr/>
        </p:nvPicPr>
        <p:blipFill>
          <a:blip r:embed="rId3"/>
          <a:srcRect l="4854" r="4854"/>
          <a:stretch>
            <a:fillRect/>
          </a:stretch>
        </p:blipFill>
        <p:spPr>
          <a:xfrm>
            <a:off x="5741625" y="838200"/>
            <a:ext cx="1309130" cy="2027039"/>
          </a:xfrm>
          <a:prstGeom prst="rect">
            <a:avLst/>
          </a:prstGeom>
          <a:ln w="12700">
            <a:miter lim="400000"/>
          </a:ln>
        </p:spPr>
      </p:pic>
      <p:pic>
        <p:nvPicPr>
          <p:cNvPr id="551" name="tobin.tiff" descr="tobin.tiff"/>
          <p:cNvPicPr>
            <a:picLocks noChangeAspect="1"/>
          </p:cNvPicPr>
          <p:nvPr/>
        </p:nvPicPr>
        <p:blipFill>
          <a:blip r:embed="rId4"/>
          <a:stretch>
            <a:fillRect/>
          </a:stretch>
        </p:blipFill>
        <p:spPr>
          <a:xfrm>
            <a:off x="7130802" y="838200"/>
            <a:ext cx="1446609" cy="2027039"/>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8" name="42613423 (dragged).pdf" descr="42613423 (dragged).pdf"/>
          <p:cNvPicPr>
            <a:picLocks noChangeAspect="1"/>
          </p:cNvPicPr>
          <p:nvPr/>
        </p:nvPicPr>
        <p:blipFill>
          <a:blip r:embed="rId3"/>
          <a:srcRect l="9280" t="18083" r="7424" b="40030"/>
          <a:stretch>
            <a:fillRect/>
          </a:stretch>
        </p:blipFill>
        <p:spPr>
          <a:xfrm>
            <a:off x="392906" y="276821"/>
            <a:ext cx="8351532" cy="6304359"/>
          </a:xfrm>
          <a:prstGeom prst="rect">
            <a:avLst/>
          </a:prstGeom>
          <a:ln w="12700">
            <a:miter lim="400000"/>
          </a:ln>
        </p:spPr>
      </p:pic>
      <p:sp>
        <p:nvSpPr>
          <p:cNvPr id="569" name="Line"/>
          <p:cNvSpPr/>
          <p:nvPr/>
        </p:nvSpPr>
        <p:spPr>
          <a:xfrm>
            <a:off x="1447668" y="3973310"/>
            <a:ext cx="7228246" cy="37"/>
          </a:xfrm>
          <a:prstGeom prst="line">
            <a:avLst/>
          </a:prstGeom>
          <a:ln w="50800">
            <a:solidFill>
              <a:srgbClr val="FF9300"/>
            </a:solidFill>
            <a:miter lim="400000"/>
          </a:ln>
        </p:spPr>
        <p:txBody>
          <a:bodyPr lIns="35719" tIns="35719" rIns="35719" bIns="35719" anchor="ctr"/>
          <a:lstStyle/>
          <a:p>
            <a:pPr defTabSz="321457">
              <a:defRPr sz="1200">
                <a:solidFill>
                  <a:srgbClr val="000000"/>
                </a:solidFill>
                <a:latin typeface="Helvetica"/>
                <a:ea typeface="Helvetica"/>
                <a:cs typeface="Helvetica"/>
                <a:sym typeface="Helvetica"/>
              </a:defRPr>
            </a:pPr>
            <a:endParaRPr sz="844"/>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9"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Limitations"/>
          <p:cNvSpPr txBox="1">
            <a:spLocks noGrp="1"/>
          </p:cNvSpPr>
          <p:nvPr>
            <p:ph type="title"/>
          </p:nvPr>
        </p:nvSpPr>
        <p:spPr>
          <a:xfrm>
            <a:off x="685800" y="10886"/>
            <a:ext cx="7772400" cy="1143000"/>
          </a:xfrm>
          <a:prstGeom prst="rect">
            <a:avLst/>
          </a:prstGeom>
        </p:spPr>
        <p:txBody>
          <a:bodyPr/>
          <a:lstStyle/>
          <a:p>
            <a:r>
              <a:rPr sz="3600" dirty="0">
                <a:latin typeface="Candara" panose="020E0502030303020204" pitchFamily="34" charset="0"/>
              </a:rPr>
              <a:t>Limitations</a:t>
            </a:r>
          </a:p>
        </p:txBody>
      </p:sp>
      <p:sp>
        <p:nvSpPr>
          <p:cNvPr id="581" name="Valuation issues (threshold is an artefact?)…"/>
          <p:cNvSpPr txBox="1">
            <a:spLocks noGrp="1"/>
          </p:cNvSpPr>
          <p:nvPr>
            <p:ph type="body" idx="1"/>
          </p:nvPr>
        </p:nvSpPr>
        <p:spPr>
          <a:xfrm>
            <a:off x="552450" y="990600"/>
            <a:ext cx="8039100" cy="5486400"/>
          </a:xfrm>
          <a:prstGeom prst="rect">
            <a:avLst/>
          </a:prstGeom>
        </p:spPr>
        <p:txBody>
          <a:bodyPr>
            <a:normAutofit lnSpcReduction="10000"/>
          </a:bodyPr>
          <a:lstStyle/>
          <a:p>
            <a:pPr marL="203589" indent="-203589" defTabSz="312170">
              <a:spcBef>
                <a:spcPts val="844"/>
              </a:spcBef>
              <a:defRPr sz="4560"/>
            </a:pPr>
            <a:r>
              <a:rPr sz="2800" dirty="0">
                <a:latin typeface="Candara" panose="020E0502030303020204" pitchFamily="34" charset="0"/>
              </a:rPr>
              <a:t>Valuation issues</a:t>
            </a:r>
          </a:p>
          <a:p>
            <a:pPr marL="420751" lvl="1" indent="-203589" defTabSz="312170">
              <a:spcBef>
                <a:spcPts val="844"/>
              </a:spcBef>
              <a:defRPr sz="2736"/>
            </a:pPr>
            <a:r>
              <a:rPr sz="2400" dirty="0">
                <a:latin typeface="Candara" panose="020E0502030303020204" pitchFamily="34" charset="0"/>
              </a:rPr>
              <a:t>Depletion of non-renewables</a:t>
            </a:r>
          </a:p>
          <a:p>
            <a:pPr marL="420751" lvl="1" indent="-203589" defTabSz="312170">
              <a:spcBef>
                <a:spcPts val="844"/>
              </a:spcBef>
              <a:defRPr sz="2736"/>
            </a:pPr>
            <a:r>
              <a:rPr sz="2400" dirty="0">
                <a:latin typeface="Candara" panose="020E0502030303020204" pitchFamily="34" charset="0"/>
              </a:rPr>
              <a:t>Cumulative costs of environmental damage</a:t>
            </a:r>
            <a:br>
              <a:rPr sz="1000" dirty="0">
                <a:latin typeface="Candara" panose="020E0502030303020204" pitchFamily="34" charset="0"/>
              </a:rPr>
            </a:br>
            <a:endParaRPr sz="1000" dirty="0">
              <a:latin typeface="Candara" panose="020E0502030303020204" pitchFamily="34" charset="0"/>
            </a:endParaRPr>
          </a:p>
          <a:p>
            <a:pPr marL="203589" indent="-203589" defTabSz="312170">
              <a:spcBef>
                <a:spcPts val="844"/>
              </a:spcBef>
              <a:defRPr sz="4560"/>
            </a:pPr>
            <a:r>
              <a:rPr sz="2800" dirty="0">
                <a:latin typeface="Candara" panose="020E0502030303020204" pitchFamily="34" charset="0"/>
              </a:rPr>
              <a:t>Somewhat arbitrary</a:t>
            </a:r>
          </a:p>
          <a:p>
            <a:pPr marL="420751" lvl="1" indent="-203589" defTabSz="312170">
              <a:spcBef>
                <a:spcPts val="844"/>
              </a:spcBef>
              <a:defRPr sz="2736"/>
            </a:pPr>
            <a:r>
              <a:rPr sz="2200" i="1" dirty="0">
                <a:latin typeface="Candara" panose="020E0502030303020204" pitchFamily="34" charset="0"/>
              </a:rPr>
              <a:t>What</a:t>
            </a:r>
            <a:r>
              <a:rPr sz="2200" dirty="0">
                <a:latin typeface="Candara" panose="020E0502030303020204" pitchFamily="34" charset="0"/>
              </a:rPr>
              <a:t> expenditure is defensive? </a:t>
            </a:r>
            <a:r>
              <a:rPr sz="2200" i="1" dirty="0">
                <a:latin typeface="Candara" panose="020E0502030303020204" pitchFamily="34" charset="0"/>
              </a:rPr>
              <a:t>How</a:t>
            </a:r>
            <a:r>
              <a:rPr sz="2200" dirty="0">
                <a:latin typeface="Candara" panose="020E0502030303020204" pitchFamily="34" charset="0"/>
              </a:rPr>
              <a:t> bad is inequality?</a:t>
            </a:r>
          </a:p>
          <a:p>
            <a:pPr marL="420751" lvl="1" indent="-203589" defTabSz="312170">
              <a:spcBef>
                <a:spcPts val="844"/>
              </a:spcBef>
              <a:defRPr sz="2736"/>
            </a:pPr>
            <a:r>
              <a:rPr sz="2200" dirty="0">
                <a:latin typeface="Candara" panose="020E0502030303020204" pitchFamily="34" charset="0"/>
              </a:rPr>
              <a:t>Therefore </a:t>
            </a:r>
            <a:r>
              <a:rPr sz="2200" dirty="0" err="1">
                <a:latin typeface="Candara" panose="020E0502030303020204" pitchFamily="34" charset="0"/>
              </a:rPr>
              <a:t>manipulable</a:t>
            </a:r>
            <a:br>
              <a:rPr sz="900" dirty="0">
                <a:latin typeface="Candara" panose="020E0502030303020204" pitchFamily="34" charset="0"/>
              </a:rPr>
            </a:br>
            <a:endParaRPr sz="900" dirty="0">
              <a:latin typeface="Candara" panose="020E0502030303020204" pitchFamily="34" charset="0"/>
            </a:endParaRPr>
          </a:p>
          <a:p>
            <a:pPr marL="203589" indent="-203589" defTabSz="312170">
              <a:spcBef>
                <a:spcPts val="844"/>
              </a:spcBef>
              <a:defRPr sz="4560"/>
            </a:pPr>
            <a:r>
              <a:rPr sz="2800" dirty="0">
                <a:latin typeface="Candara" panose="020E0502030303020204" pitchFamily="34" charset="0"/>
              </a:rPr>
              <a:t>Confused</a:t>
            </a:r>
          </a:p>
          <a:p>
            <a:pPr marL="420751" lvl="1" indent="-203589" defTabSz="312170">
              <a:spcBef>
                <a:spcPts val="844"/>
              </a:spcBef>
              <a:defRPr sz="2736"/>
            </a:pPr>
            <a:r>
              <a:rPr sz="2200" dirty="0">
                <a:latin typeface="Candara" panose="020E0502030303020204" pitchFamily="34" charset="0"/>
              </a:rPr>
              <a:t>What affects current welfare need not affect sustainability, </a:t>
            </a:r>
            <a:br>
              <a:rPr sz="2200" dirty="0">
                <a:latin typeface="Candara" panose="020E0502030303020204" pitchFamily="34" charset="0"/>
              </a:rPr>
            </a:br>
            <a:r>
              <a:rPr sz="2200" dirty="0">
                <a:latin typeface="Candara" panose="020E0502030303020204" pitchFamily="34" charset="0"/>
              </a:rPr>
              <a:t>and vice versa</a:t>
            </a:r>
            <a:br>
              <a:rPr sz="900" dirty="0">
                <a:latin typeface="Candara" panose="020E0502030303020204" pitchFamily="34" charset="0"/>
              </a:rPr>
            </a:br>
            <a:endParaRPr sz="900" dirty="0">
              <a:latin typeface="Candara" panose="020E0502030303020204" pitchFamily="34" charset="0"/>
            </a:endParaRPr>
          </a:p>
          <a:p>
            <a:pPr marL="203589" indent="-203589" defTabSz="312170">
              <a:spcBef>
                <a:spcPts val="844"/>
              </a:spcBef>
              <a:defRPr sz="4560"/>
            </a:pPr>
            <a:r>
              <a:rPr sz="2800" dirty="0">
                <a:latin typeface="Candara" panose="020E0502030303020204" pitchFamily="34" charset="0"/>
              </a:rPr>
              <a:t>Weak sustainability</a:t>
            </a:r>
          </a:p>
          <a:p>
            <a:pPr marL="420751" lvl="1" indent="-203589" defTabSz="312170">
              <a:spcBef>
                <a:spcPts val="844"/>
              </a:spcBef>
              <a:defRPr sz="2736"/>
            </a:pPr>
            <a:r>
              <a:rPr sz="2200" dirty="0">
                <a:latin typeface="Candara" panose="020E0502030303020204" pitchFamily="34" charset="0"/>
              </a:rPr>
              <a:t>adding and subtracting capitals</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Measuring our performance"/>
          <p:cNvSpPr txBox="1">
            <a:spLocks noGrp="1"/>
          </p:cNvSpPr>
          <p:nvPr>
            <p:ph type="title"/>
          </p:nvPr>
        </p:nvSpPr>
        <p:spPr>
          <a:xfrm>
            <a:off x="596503" y="0"/>
            <a:ext cx="7772400" cy="1143000"/>
          </a:xfrm>
          <a:prstGeom prst="rect">
            <a:avLst/>
          </a:prstGeom>
        </p:spPr>
        <p:txBody>
          <a:bodyPr/>
          <a:lstStyle/>
          <a:p>
            <a:r>
              <a:rPr lang="en-GB" dirty="0">
                <a:latin typeface="Candara" panose="020E0502030303020204" pitchFamily="34" charset="0"/>
              </a:rPr>
              <a:t>Office of National Statistics</a:t>
            </a:r>
            <a:endParaRPr dirty="0">
              <a:latin typeface="Candara" panose="020E0502030303020204" pitchFamily="34" charset="0"/>
            </a:endParaRPr>
          </a:p>
        </p:txBody>
      </p:sp>
      <p:sp>
        <p:nvSpPr>
          <p:cNvPr id="97" name="Conventional measures of economic performance…"/>
          <p:cNvSpPr txBox="1">
            <a:spLocks noGrp="1"/>
          </p:cNvSpPr>
          <p:nvPr>
            <p:ph type="body" sz="half" idx="1"/>
          </p:nvPr>
        </p:nvSpPr>
        <p:spPr>
          <a:xfrm>
            <a:off x="571501" y="1066800"/>
            <a:ext cx="7975996" cy="5143500"/>
          </a:xfrm>
          <a:prstGeom prst="rect">
            <a:avLst/>
          </a:prstGeom>
        </p:spPr>
        <p:txBody>
          <a:bodyPr/>
          <a:lstStyle/>
          <a:p>
            <a:r>
              <a:rPr lang="en-GB" sz="2800" dirty="0">
                <a:latin typeface="Candara" panose="020E0502030303020204" pitchFamily="34" charset="0"/>
              </a:rPr>
              <a:t>ONS publishes the UK Environmental Accounts and the UK Natural Capital Accounts</a:t>
            </a:r>
          </a:p>
          <a:p>
            <a:r>
              <a:rPr lang="en-GB" sz="2800" dirty="0">
                <a:latin typeface="Candara" panose="020E0502030303020204" pitchFamily="34" charset="0"/>
              </a:rPr>
              <a:t>Environmental Accounts</a:t>
            </a:r>
          </a:p>
          <a:p>
            <a:pPr lvl="1"/>
            <a:r>
              <a:rPr lang="en-GB" sz="2400" dirty="0"/>
              <a:t>Limited to emissions to air – no water, soil</a:t>
            </a:r>
          </a:p>
          <a:p>
            <a:pPr lvl="1"/>
            <a:r>
              <a:rPr lang="en-GB" sz="2400" dirty="0"/>
              <a:t>Heavy emphasis on energy and carbon dioxide – political priority, but ONS supposedly neutral</a:t>
            </a:r>
          </a:p>
          <a:p>
            <a:pPr lvl="1"/>
            <a:r>
              <a:rPr lang="en-GB" sz="2400" dirty="0"/>
              <a:t>Particulates, </a:t>
            </a:r>
            <a:r>
              <a:rPr lang="en-GB" sz="2400" b="1" dirty="0"/>
              <a:t>heavy metals</a:t>
            </a:r>
          </a:p>
          <a:p>
            <a:pPr lvl="1"/>
            <a:r>
              <a:rPr lang="en-GB" sz="2400" dirty="0"/>
              <a:t>Expenditure on environmental protection</a:t>
            </a:r>
          </a:p>
          <a:p>
            <a:pPr lvl="1"/>
            <a:r>
              <a:rPr lang="en-GB" sz="2400" b="1" dirty="0"/>
              <a:t>Environmental tax revenue</a:t>
            </a:r>
          </a:p>
          <a:p>
            <a:pPr lvl="1"/>
            <a:r>
              <a:rPr lang="en-GB" sz="2400" b="1" dirty="0"/>
              <a:t>Materials flow accounts</a:t>
            </a:r>
          </a:p>
          <a:p>
            <a:pPr lvl="1"/>
            <a:r>
              <a:rPr lang="en-GB" sz="2400" dirty="0"/>
              <a:t>No valuation</a:t>
            </a:r>
          </a:p>
          <a:p>
            <a:pPr lvl="1"/>
            <a:endParaRPr sz="2400" dirty="0">
              <a:latin typeface="Candara" panose="020E0502030303020204" pitchFamily="34" charset="0"/>
            </a:endParaRPr>
          </a:p>
        </p:txBody>
      </p:sp>
    </p:spTree>
    <p:extLst>
      <p:ext uri="{BB962C8B-B14F-4D97-AF65-F5344CB8AC3E}">
        <p14:creationId xmlns:p14="http://schemas.microsoft.com/office/powerpoint/2010/main" val="85930212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771"/>
            <a:ext cx="9144000" cy="308602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52800"/>
            <a:ext cx="9144000" cy="3262866"/>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43400" y="4114800"/>
            <a:ext cx="2256216" cy="1692162"/>
          </a:xfrm>
          <a:prstGeom prst="rect">
            <a:avLst/>
          </a:prstGeom>
        </p:spPr>
      </p:pic>
    </p:spTree>
    <p:extLst>
      <p:ext uri="{BB962C8B-B14F-4D97-AF65-F5344CB8AC3E}">
        <p14:creationId xmlns:p14="http://schemas.microsoft.com/office/powerpoint/2010/main" val="4258214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0"/>
            <a:ext cx="8991600" cy="7051983"/>
          </a:xfrm>
          <a:prstGeom prst="rect">
            <a:avLst/>
          </a:prstGeom>
        </p:spPr>
      </p:pic>
    </p:spTree>
    <p:extLst>
      <p:ext uri="{BB962C8B-B14F-4D97-AF65-F5344CB8AC3E}">
        <p14:creationId xmlns:p14="http://schemas.microsoft.com/office/powerpoint/2010/main" val="5215271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6345C52D-430A-4BA2-BAF9-B6934BAC29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22" y="76199"/>
            <a:ext cx="8963378" cy="5948749"/>
          </a:xfrm>
          <a:prstGeom prst="rect">
            <a:avLst/>
          </a:prstGeom>
        </p:spPr>
      </p:pic>
    </p:spTree>
    <p:extLst>
      <p:ext uri="{BB962C8B-B14F-4D97-AF65-F5344CB8AC3E}">
        <p14:creationId xmlns:p14="http://schemas.microsoft.com/office/powerpoint/2010/main" val="92254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text&#10;&#10;Description automatically generated">
            <a:extLst>
              <a:ext uri="{FF2B5EF4-FFF2-40B4-BE49-F238E27FC236}">
                <a16:creationId xmlns:a16="http://schemas.microsoft.com/office/drawing/2014/main" id="{D5AE6F4C-B3D7-47BD-BA53-AFF6FFFB3D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400"/>
            <a:ext cx="9144000" cy="4819410"/>
          </a:xfrm>
          <a:prstGeom prst="rect">
            <a:avLst/>
          </a:prstGeom>
        </p:spPr>
      </p:pic>
    </p:spTree>
    <p:extLst>
      <p:ext uri="{BB962C8B-B14F-4D97-AF65-F5344CB8AC3E}">
        <p14:creationId xmlns:p14="http://schemas.microsoft.com/office/powerpoint/2010/main" val="974669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Content Placeholder 2"/>
          <p:cNvSpPr>
            <a:spLocks noGrp="1"/>
          </p:cNvSpPr>
          <p:nvPr>
            <p:ph idx="1"/>
          </p:nvPr>
        </p:nvSpPr>
        <p:spPr>
          <a:xfrm>
            <a:off x="415039" y="368041"/>
            <a:ext cx="8229600" cy="5211763"/>
          </a:xfrm>
        </p:spPr>
        <p:txBody>
          <a:bodyPr>
            <a:noAutofit/>
          </a:bodyPr>
          <a:lstStyle/>
          <a:p>
            <a:pPr eaLnBrk="1" hangingPunct="1">
              <a:buNone/>
            </a:pPr>
            <a:r>
              <a:rPr lang="en-US" sz="2800" dirty="0">
                <a:latin typeface="Candara" panose="020E0502030303020204" pitchFamily="34" charset="0"/>
              </a:rPr>
              <a:t>0 Introduction</a:t>
            </a:r>
          </a:p>
          <a:p>
            <a:pPr eaLnBrk="1" hangingPunct="1">
              <a:buNone/>
            </a:pPr>
            <a:r>
              <a:rPr lang="en-US" sz="2800" dirty="0">
                <a:latin typeface="Candara" panose="020E0502030303020204" pitchFamily="34" charset="0"/>
              </a:rPr>
              <a:t>1 Social choice</a:t>
            </a:r>
          </a:p>
          <a:p>
            <a:pPr eaLnBrk="1" hangingPunct="1">
              <a:buNone/>
            </a:pPr>
            <a:r>
              <a:rPr lang="en-US" sz="2800" dirty="0">
                <a:latin typeface="Candara" panose="020E0502030303020204" pitchFamily="34" charset="0"/>
              </a:rPr>
              <a:t>2 Externalities and public goods</a:t>
            </a:r>
          </a:p>
          <a:p>
            <a:pPr eaLnBrk="1" hangingPunct="1">
              <a:buNone/>
            </a:pPr>
            <a:r>
              <a:rPr lang="en-US" sz="2800" dirty="0">
                <a:latin typeface="Candara" panose="020E0502030303020204" pitchFamily="34" charset="0"/>
              </a:rPr>
              <a:t>3 Decision analysis</a:t>
            </a:r>
          </a:p>
          <a:p>
            <a:pPr eaLnBrk="1" hangingPunct="1">
              <a:buNone/>
            </a:pPr>
            <a:r>
              <a:rPr lang="en-US" sz="2800" dirty="0">
                <a:latin typeface="Candara" panose="020E0502030303020204" pitchFamily="34" charset="0"/>
              </a:rPr>
              <a:t>4 Valuation: Aims and purpose</a:t>
            </a:r>
          </a:p>
          <a:p>
            <a:pPr eaLnBrk="1" hangingPunct="1">
              <a:buNone/>
            </a:pPr>
            <a:r>
              <a:rPr lang="en-US" sz="2800" dirty="0">
                <a:latin typeface="Candara" panose="020E0502030303020204" pitchFamily="34" charset="0"/>
              </a:rPr>
              <a:t>5 Valuation: Revealed preferences</a:t>
            </a:r>
          </a:p>
          <a:p>
            <a:pPr eaLnBrk="1" hangingPunct="1">
              <a:buNone/>
            </a:pPr>
            <a:r>
              <a:rPr lang="en-US" sz="2800" dirty="0">
                <a:latin typeface="Candara" panose="020E0502030303020204" pitchFamily="34" charset="0"/>
              </a:rPr>
              <a:t>6 Valuation: Stated preferences</a:t>
            </a:r>
          </a:p>
          <a:p>
            <a:pPr eaLnBrk="1" hangingPunct="1">
              <a:buNone/>
            </a:pPr>
            <a:r>
              <a:rPr lang="en-US" sz="2800" dirty="0">
                <a:latin typeface="Candara" panose="020E0502030303020204" pitchFamily="34" charset="0"/>
              </a:rPr>
              <a:t>7 Direct regulation</a:t>
            </a:r>
          </a:p>
          <a:p>
            <a:pPr eaLnBrk="1" hangingPunct="1">
              <a:buNone/>
            </a:pPr>
            <a:r>
              <a:rPr lang="en-US" dirty="0">
                <a:latin typeface="Candara" panose="020E0502030303020204" pitchFamily="34" charset="0"/>
              </a:rPr>
              <a:t>8 Market-based instruments</a:t>
            </a:r>
          </a:p>
          <a:p>
            <a:pPr eaLnBrk="1" hangingPunct="1">
              <a:buNone/>
            </a:pPr>
            <a:r>
              <a:rPr lang="en-US" sz="2800" dirty="0">
                <a:latin typeface="Candara" panose="020E0502030303020204" pitchFamily="34" charset="0"/>
              </a:rPr>
              <a:t>9 Complications with instruments</a:t>
            </a:r>
          </a:p>
          <a:p>
            <a:pPr eaLnBrk="1" hangingPunct="1">
              <a:buNone/>
            </a:pPr>
            <a:r>
              <a:rPr lang="en-US" sz="2800" dirty="0"/>
              <a:t>10 Growth and the environment</a:t>
            </a:r>
          </a:p>
          <a:p>
            <a:pPr eaLnBrk="1" hangingPunct="1">
              <a:buNone/>
            </a:pPr>
            <a:r>
              <a:rPr lang="en-US" b="1" dirty="0">
                <a:latin typeface="Candara" panose="020E0502030303020204" pitchFamily="34" charset="0"/>
              </a:rPr>
              <a:t>11 Green accounting</a:t>
            </a:r>
          </a:p>
        </p:txBody>
      </p:sp>
    </p:spTree>
    <p:extLst>
      <p:ext uri="{BB962C8B-B14F-4D97-AF65-F5344CB8AC3E}">
        <p14:creationId xmlns:p14="http://schemas.microsoft.com/office/powerpoint/2010/main" val="65579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30C196D-A509-4739-901E-46D8DEBB6E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4800"/>
            <a:ext cx="9144000" cy="4726188"/>
          </a:xfrm>
          <a:prstGeom prst="rect">
            <a:avLst/>
          </a:prstGeom>
        </p:spPr>
      </p:pic>
    </p:spTree>
    <p:extLst>
      <p:ext uri="{BB962C8B-B14F-4D97-AF65-F5344CB8AC3E}">
        <p14:creationId xmlns:p14="http://schemas.microsoft.com/office/powerpoint/2010/main" val="3272107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Measuring our performance"/>
          <p:cNvSpPr txBox="1">
            <a:spLocks noGrp="1"/>
          </p:cNvSpPr>
          <p:nvPr>
            <p:ph type="title"/>
          </p:nvPr>
        </p:nvSpPr>
        <p:spPr>
          <a:xfrm>
            <a:off x="596503" y="0"/>
            <a:ext cx="7772400" cy="1143000"/>
          </a:xfrm>
          <a:prstGeom prst="rect">
            <a:avLst/>
          </a:prstGeom>
        </p:spPr>
        <p:txBody>
          <a:bodyPr/>
          <a:lstStyle/>
          <a:p>
            <a:r>
              <a:rPr lang="en-GB" dirty="0">
                <a:latin typeface="Candara" panose="020E0502030303020204" pitchFamily="34" charset="0"/>
              </a:rPr>
              <a:t>ONS Natural Capital Accounts</a:t>
            </a:r>
            <a:endParaRPr dirty="0">
              <a:latin typeface="Candara" panose="020E0502030303020204" pitchFamily="34" charset="0"/>
            </a:endParaRPr>
          </a:p>
        </p:txBody>
      </p:sp>
      <p:sp>
        <p:nvSpPr>
          <p:cNvPr id="97" name="Conventional measures of economic performance…"/>
          <p:cNvSpPr txBox="1">
            <a:spLocks noGrp="1"/>
          </p:cNvSpPr>
          <p:nvPr>
            <p:ph type="body" sz="half" idx="1"/>
          </p:nvPr>
        </p:nvSpPr>
        <p:spPr>
          <a:xfrm>
            <a:off x="571501" y="1066800"/>
            <a:ext cx="7975996" cy="5143500"/>
          </a:xfrm>
          <a:prstGeom prst="rect">
            <a:avLst/>
          </a:prstGeom>
        </p:spPr>
        <p:txBody>
          <a:bodyPr/>
          <a:lstStyle/>
          <a:p>
            <a:r>
              <a:rPr lang="en-GB" sz="2800" dirty="0"/>
              <a:t>Annual value of services provided by nature for</a:t>
            </a:r>
          </a:p>
          <a:p>
            <a:pPr lvl="1"/>
            <a:r>
              <a:rPr lang="en-GB" sz="2400" dirty="0"/>
              <a:t>Provisioning</a:t>
            </a:r>
          </a:p>
          <a:p>
            <a:pPr lvl="2"/>
            <a:r>
              <a:rPr lang="en-GB" sz="2000" dirty="0"/>
              <a:t>Agriculture</a:t>
            </a:r>
          </a:p>
          <a:p>
            <a:pPr lvl="2"/>
            <a:r>
              <a:rPr lang="en-GB" sz="2000" dirty="0"/>
              <a:t>Fishing</a:t>
            </a:r>
          </a:p>
          <a:p>
            <a:pPr lvl="2"/>
            <a:r>
              <a:rPr lang="en-GB" sz="2000" dirty="0"/>
              <a:t>Timber</a:t>
            </a:r>
          </a:p>
          <a:p>
            <a:pPr lvl="2"/>
            <a:r>
              <a:rPr lang="en-GB" sz="2000" dirty="0"/>
              <a:t>Mining</a:t>
            </a:r>
          </a:p>
          <a:p>
            <a:pPr lvl="1"/>
            <a:r>
              <a:rPr lang="en-GB" sz="2400" dirty="0"/>
              <a:t>Regulating</a:t>
            </a:r>
          </a:p>
          <a:p>
            <a:pPr lvl="2"/>
            <a:r>
              <a:rPr lang="en-GB" sz="2000" dirty="0"/>
              <a:t>Carbon sequestration</a:t>
            </a:r>
          </a:p>
          <a:p>
            <a:pPr lvl="2"/>
            <a:r>
              <a:rPr lang="en-GB" sz="2000" dirty="0"/>
              <a:t>Air pollution removal</a:t>
            </a:r>
          </a:p>
          <a:p>
            <a:pPr lvl="2"/>
            <a:r>
              <a:rPr lang="en-GB" sz="2000" dirty="0"/>
              <a:t>Noise mitigation</a:t>
            </a:r>
          </a:p>
          <a:p>
            <a:pPr lvl="2"/>
            <a:r>
              <a:rPr lang="en-GB" sz="2000" dirty="0"/>
              <a:t>Cooling</a:t>
            </a:r>
          </a:p>
          <a:p>
            <a:pPr lvl="1"/>
            <a:r>
              <a:rPr lang="en-GB" sz="2400" dirty="0"/>
              <a:t>Culture</a:t>
            </a:r>
          </a:p>
          <a:p>
            <a:pPr lvl="2"/>
            <a:r>
              <a:rPr lang="en-GB" sz="2000" dirty="0"/>
              <a:t>Recreation</a:t>
            </a:r>
          </a:p>
          <a:p>
            <a:pPr lvl="2"/>
            <a:r>
              <a:rPr lang="en-GB" sz="2000" dirty="0"/>
              <a:t>House prices</a:t>
            </a:r>
          </a:p>
          <a:p>
            <a:pPr lvl="1"/>
            <a:endParaRPr sz="2400" dirty="0">
              <a:latin typeface="Candara" panose="020E0502030303020204" pitchFamily="34" charset="0"/>
            </a:endParaRPr>
          </a:p>
        </p:txBody>
      </p:sp>
    </p:spTree>
    <p:extLst>
      <p:ext uri="{BB962C8B-B14F-4D97-AF65-F5344CB8AC3E}">
        <p14:creationId xmlns:p14="http://schemas.microsoft.com/office/powerpoint/2010/main" val="1135722365"/>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0"/>
            <a:ext cx="8915400" cy="6992221"/>
          </a:xfrm>
          <a:prstGeom prst="rect">
            <a:avLst/>
          </a:prstGeom>
        </p:spPr>
      </p:pic>
    </p:spTree>
    <p:extLst>
      <p:ext uri="{BB962C8B-B14F-4D97-AF65-F5344CB8AC3E}">
        <p14:creationId xmlns:p14="http://schemas.microsoft.com/office/powerpoint/2010/main" val="20867500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0"/>
            <a:ext cx="8991600" cy="7051983"/>
          </a:xfrm>
          <a:prstGeom prst="rect">
            <a:avLst/>
          </a:prstGeom>
        </p:spPr>
      </p:pic>
    </p:spTree>
    <p:extLst>
      <p:ext uri="{BB962C8B-B14F-4D97-AF65-F5344CB8AC3E}">
        <p14:creationId xmlns:p14="http://schemas.microsoft.com/office/powerpoint/2010/main" val="9489191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0"/>
            <a:ext cx="8610600" cy="7060692"/>
          </a:xfrm>
          <a:prstGeom prst="rect">
            <a:avLst/>
          </a:prstGeom>
        </p:spPr>
      </p:pic>
    </p:spTree>
    <p:extLst>
      <p:ext uri="{BB962C8B-B14F-4D97-AF65-F5344CB8AC3E}">
        <p14:creationId xmlns:p14="http://schemas.microsoft.com/office/powerpoint/2010/main" val="28283279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0"/>
            <a:ext cx="8633832" cy="7079742"/>
          </a:xfrm>
          <a:prstGeom prst="rect">
            <a:avLst/>
          </a:prstGeom>
        </p:spPr>
      </p:pic>
    </p:spTree>
    <p:extLst>
      <p:ext uri="{BB962C8B-B14F-4D97-AF65-F5344CB8AC3E}">
        <p14:creationId xmlns:p14="http://schemas.microsoft.com/office/powerpoint/2010/main" val="15935107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Threshold hypothesis"/>
          <p:cNvSpPr txBox="1">
            <a:spLocks noGrp="1"/>
          </p:cNvSpPr>
          <p:nvPr>
            <p:ph type="title"/>
          </p:nvPr>
        </p:nvSpPr>
        <p:spPr>
          <a:xfrm>
            <a:off x="762000" y="0"/>
            <a:ext cx="7772400" cy="1143000"/>
          </a:xfrm>
          <a:prstGeom prst="rect">
            <a:avLst/>
          </a:prstGeom>
        </p:spPr>
        <p:txBody>
          <a:bodyPr/>
          <a:lstStyle/>
          <a:p>
            <a:r>
              <a:rPr sz="3600" dirty="0">
                <a:latin typeface="Candara" panose="020E0502030303020204" pitchFamily="34" charset="0"/>
              </a:rPr>
              <a:t>Threshold hypothesis</a:t>
            </a:r>
          </a:p>
        </p:txBody>
      </p:sp>
      <p:sp>
        <p:nvSpPr>
          <p:cNvPr id="574" name="“For every society there seems to be a period in which economic growth brings about an improvement in the quality of life, but only up to a point — the threshold point — beyond which, if there is more economic growth, quality of life may begin to deteriorate”  – Max-Neef, 1995"/>
          <p:cNvSpPr txBox="1">
            <a:spLocks noGrp="1"/>
          </p:cNvSpPr>
          <p:nvPr>
            <p:ph type="body" idx="1"/>
          </p:nvPr>
        </p:nvSpPr>
        <p:spPr>
          <a:xfrm>
            <a:off x="571500" y="1143000"/>
            <a:ext cx="5411391" cy="5143500"/>
          </a:xfrm>
          <a:prstGeom prst="rect">
            <a:avLst/>
          </a:prstGeom>
        </p:spPr>
        <p:txBody>
          <a:bodyPr>
            <a:normAutofit/>
          </a:bodyPr>
          <a:lstStyle/>
          <a:p>
            <a:pPr marL="0" indent="0" defTabSz="340923">
              <a:spcBef>
                <a:spcPts val="914"/>
              </a:spcBef>
              <a:buNone/>
              <a:defRPr sz="4980"/>
            </a:pPr>
            <a:r>
              <a:rPr sz="2800" i="1" dirty="0">
                <a:latin typeface="Candara" panose="020E0502030303020204" pitchFamily="34" charset="0"/>
              </a:rPr>
              <a:t>“For every society there seems to be a period in which economic growth brings about an improvement in the quality of life, but only up to a point — the threshold point — beyond which, if there is more economic growth, quality of life may begin to deteriorate”</a:t>
            </a:r>
            <a:br>
              <a:rPr sz="2800" i="1" dirty="0">
                <a:latin typeface="Candara" panose="020E0502030303020204" pitchFamily="34" charset="0"/>
              </a:rPr>
            </a:br>
            <a:br>
              <a:rPr sz="2800" dirty="0">
                <a:latin typeface="Candara" panose="020E0502030303020204" pitchFamily="34" charset="0"/>
              </a:rPr>
            </a:br>
            <a:r>
              <a:rPr sz="2800" dirty="0">
                <a:latin typeface="Candara" panose="020E0502030303020204" pitchFamily="34" charset="0"/>
              </a:rPr>
              <a:t>– Max-</a:t>
            </a:r>
            <a:r>
              <a:rPr sz="2800" dirty="0" err="1">
                <a:latin typeface="Candara" panose="020E0502030303020204" pitchFamily="34" charset="0"/>
              </a:rPr>
              <a:t>Neef</a:t>
            </a:r>
            <a:r>
              <a:rPr sz="2800" dirty="0">
                <a:latin typeface="Candara" panose="020E0502030303020204" pitchFamily="34" charset="0"/>
              </a:rPr>
              <a:t>, 1995</a:t>
            </a:r>
          </a:p>
        </p:txBody>
      </p:sp>
      <p:pic>
        <p:nvPicPr>
          <p:cNvPr id="576" name="1983%20-%20Manfred%20Max-Neef.tiff" descr="1983%20-%20Manfred%20Max-Neef.tiff"/>
          <p:cNvPicPr>
            <a:picLocks noChangeAspect="1"/>
          </p:cNvPicPr>
          <p:nvPr/>
        </p:nvPicPr>
        <p:blipFill>
          <a:blip r:embed="rId3"/>
          <a:srcRect l="17028" t="3400" r="10684" b="7160"/>
          <a:stretch>
            <a:fillRect/>
          </a:stretch>
        </p:blipFill>
        <p:spPr>
          <a:xfrm>
            <a:off x="6168056" y="1143000"/>
            <a:ext cx="2975944" cy="4893469"/>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2. Genuine Saving"/>
          <p:cNvSpPr txBox="1">
            <a:spLocks noGrp="1"/>
          </p:cNvSpPr>
          <p:nvPr>
            <p:ph type="title"/>
          </p:nvPr>
        </p:nvSpPr>
        <p:spPr>
          <a:xfrm>
            <a:off x="582386" y="0"/>
            <a:ext cx="7772400" cy="1143000"/>
          </a:xfrm>
          <a:prstGeom prst="rect">
            <a:avLst/>
          </a:prstGeom>
        </p:spPr>
        <p:txBody>
          <a:bodyPr/>
          <a:lstStyle/>
          <a:p>
            <a:r>
              <a:rPr sz="3600" dirty="0">
                <a:latin typeface="Candara" panose="020E0502030303020204" pitchFamily="34" charset="0"/>
              </a:rPr>
              <a:t>Genuine Saving</a:t>
            </a:r>
          </a:p>
        </p:txBody>
      </p:sp>
      <p:sp>
        <p:nvSpPr>
          <p:cNvPr id="587" name="aka Adjusted Net Saving…"/>
          <p:cNvSpPr txBox="1">
            <a:spLocks noGrp="1"/>
          </p:cNvSpPr>
          <p:nvPr>
            <p:ph type="body" idx="1"/>
          </p:nvPr>
        </p:nvSpPr>
        <p:spPr>
          <a:xfrm>
            <a:off x="571500" y="1143000"/>
            <a:ext cx="8174932" cy="5143500"/>
          </a:xfrm>
          <a:prstGeom prst="rect">
            <a:avLst/>
          </a:prstGeom>
        </p:spPr>
        <p:txBody>
          <a:bodyPr/>
          <a:lstStyle/>
          <a:p>
            <a:r>
              <a:rPr sz="2800" i="1" dirty="0">
                <a:latin typeface="Candara" panose="020E0502030303020204" pitchFamily="34" charset="0"/>
              </a:rPr>
              <a:t>aka</a:t>
            </a:r>
            <a:r>
              <a:rPr sz="2800" dirty="0">
                <a:latin typeface="Candara" panose="020E0502030303020204" pitchFamily="34" charset="0"/>
              </a:rPr>
              <a:t> Adjusted Net Saving</a:t>
            </a:r>
          </a:p>
          <a:p>
            <a:r>
              <a:rPr sz="2800" dirty="0">
                <a:latin typeface="Candara" panose="020E0502030303020204" pitchFamily="34" charset="0"/>
              </a:rPr>
              <a:t>World Bank’s sustainability measure</a:t>
            </a:r>
            <a:endParaRPr lang="en-GB" sz="2800" dirty="0">
              <a:latin typeface="Candara" panose="020E0502030303020204" pitchFamily="34" charset="0"/>
            </a:endParaRPr>
          </a:p>
          <a:p>
            <a:r>
              <a:rPr lang="en-GB" sz="2800" dirty="0"/>
              <a:t>GS = Net investment in manufactured capital</a:t>
            </a:r>
          </a:p>
          <a:p>
            <a:pPr lvl="2">
              <a:buFontTx/>
              <a:buChar char="-"/>
            </a:pPr>
            <a:r>
              <a:rPr lang="en-GB" sz="2800" dirty="0"/>
              <a:t>Net depreciation of natural capital</a:t>
            </a:r>
          </a:p>
          <a:p>
            <a:pPr marL="0" indent="0">
              <a:buNone/>
            </a:pPr>
            <a:r>
              <a:rPr lang="en-GB" sz="2800" dirty="0">
                <a:latin typeface="Candara" panose="020E0502030303020204" pitchFamily="34" charset="0"/>
              </a:rPr>
              <a:t>	+ </a:t>
            </a:r>
            <a:r>
              <a:rPr lang="en-GB" sz="2800" dirty="0"/>
              <a:t>Net investment in human capital</a:t>
            </a:r>
          </a:p>
          <a:p>
            <a:r>
              <a:rPr lang="en-GB" sz="2800" dirty="0"/>
              <a:t>GS(t) = </a:t>
            </a:r>
            <a:r>
              <a:rPr lang="el-GR" sz="2800" dirty="0"/>
              <a:t>Δ</a:t>
            </a:r>
            <a:r>
              <a:rPr lang="en-GB" sz="2800" dirty="0"/>
              <a:t>EDP(t) = EDP(t+1)-EDP(t)</a:t>
            </a:r>
          </a:p>
          <a:p>
            <a:r>
              <a:rPr lang="en-US" dirty="0"/>
              <a:t>Measures investment in future consumption</a:t>
            </a:r>
          </a:p>
          <a:p>
            <a:pPr lvl="1"/>
            <a:r>
              <a:rPr lang="en-US" dirty="0"/>
              <a:t>Explicitly about capital, wealth</a:t>
            </a:r>
            <a:endParaRPr lang="en-US" sz="1687" dirty="0"/>
          </a:p>
          <a:p>
            <a:r>
              <a:rPr lang="en-US" dirty="0"/>
              <a:t>GS &lt; 0 is </a:t>
            </a:r>
            <a:r>
              <a:rPr lang="en-US" b="1" dirty="0"/>
              <a:t>unsustainable</a:t>
            </a:r>
          </a:p>
          <a:p>
            <a:r>
              <a:rPr lang="en-US" dirty="0"/>
              <a:t>GS ≥ 0 is weakly sustainable</a:t>
            </a:r>
          </a:p>
          <a:p>
            <a:endParaRPr lang="en-GB" sz="2800" dirty="0"/>
          </a:p>
          <a:p>
            <a:pPr marL="914400" lvl="2" indent="0">
              <a:buNone/>
            </a:pPr>
            <a:endParaRPr lang="en-GB" sz="2800" dirty="0"/>
          </a:p>
          <a:p>
            <a:pPr marL="914400" lvl="2" indent="0">
              <a:buNone/>
            </a:pPr>
            <a:endParaRPr lang="en-GB" sz="2800" dirty="0"/>
          </a:p>
        </p:txBody>
      </p:sp>
      <p:pic>
        <p:nvPicPr>
          <p:cNvPr id="3" name="Picture 2" descr="A person wearing glasses and smiling at the camera&#10;&#10;Description automatically generated">
            <a:extLst>
              <a:ext uri="{FF2B5EF4-FFF2-40B4-BE49-F238E27FC236}">
                <a16:creationId xmlns:a16="http://schemas.microsoft.com/office/drawing/2014/main" id="{48C6CA3E-6D58-48D7-B943-65559FB49A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5968" y="85966"/>
            <a:ext cx="1905000" cy="1905000"/>
          </a:xfrm>
          <a:prstGeom prst="rect">
            <a:avLst/>
          </a:prstGeom>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GS = – net investment in       manufactured capital…"/>
          <p:cNvSpPr txBox="1"/>
          <p:nvPr/>
        </p:nvSpPr>
        <p:spPr>
          <a:xfrm>
            <a:off x="533400" y="457200"/>
            <a:ext cx="8001000" cy="5143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p>
            <a:pPr>
              <a:lnSpc>
                <a:spcPct val="80000"/>
              </a:lnSpc>
              <a:spcBef>
                <a:spcPts val="1125"/>
              </a:spcBef>
              <a:defRPr sz="4800">
                <a:latin typeface="+mn-lt"/>
                <a:ea typeface="+mn-ea"/>
                <a:cs typeface="+mn-cs"/>
                <a:sym typeface="Myriad Pro"/>
              </a:defRPr>
            </a:pPr>
            <a:r>
              <a:rPr sz="3200" dirty="0">
                <a:latin typeface="Candara" panose="020E0502030303020204" pitchFamily="34" charset="0"/>
              </a:rPr>
              <a:t>GS =	net investment in</a:t>
            </a:r>
            <a:r>
              <a:rPr lang="en-GB" sz="3200" dirty="0">
                <a:latin typeface="Candara" panose="020E0502030303020204" pitchFamily="34" charset="0"/>
              </a:rPr>
              <a:t> </a:t>
            </a:r>
            <a:r>
              <a:rPr sz="3200" dirty="0">
                <a:latin typeface="Candara" panose="020E0502030303020204" pitchFamily="34" charset="0"/>
              </a:rPr>
              <a:t>manufactured capital</a:t>
            </a:r>
          </a:p>
          <a:p>
            <a:pPr>
              <a:lnSpc>
                <a:spcPct val="80000"/>
              </a:lnSpc>
              <a:spcBef>
                <a:spcPts val="1125"/>
              </a:spcBef>
              <a:defRPr sz="4800">
                <a:latin typeface="+mn-lt"/>
                <a:ea typeface="+mn-ea"/>
                <a:cs typeface="+mn-cs"/>
                <a:sym typeface="Myriad Pro"/>
              </a:defRPr>
            </a:pPr>
            <a:r>
              <a:rPr sz="3200" dirty="0">
                <a:latin typeface="Candara" panose="020E0502030303020204" pitchFamily="34" charset="0"/>
              </a:rPr>
              <a:t>	</a:t>
            </a:r>
            <a:r>
              <a:rPr sz="3200" dirty="0">
                <a:solidFill>
                  <a:srgbClr val="C00000"/>
                </a:solidFill>
                <a:latin typeface="Candara" panose="020E0502030303020204" pitchFamily="34" charset="0"/>
              </a:rPr>
              <a:t>– net depreciation of natural capital</a:t>
            </a:r>
          </a:p>
          <a:p>
            <a:pPr>
              <a:lnSpc>
                <a:spcPct val="80000"/>
              </a:lnSpc>
              <a:spcBef>
                <a:spcPts val="1125"/>
              </a:spcBef>
              <a:defRPr sz="4800">
                <a:latin typeface="+mn-lt"/>
                <a:ea typeface="+mn-ea"/>
                <a:cs typeface="+mn-cs"/>
                <a:sym typeface="Myriad Pro"/>
              </a:defRPr>
            </a:pPr>
            <a:r>
              <a:rPr sz="3200" dirty="0">
                <a:latin typeface="Candara" panose="020E0502030303020204" pitchFamily="34" charset="0"/>
              </a:rPr>
              <a:t>	</a:t>
            </a:r>
            <a:r>
              <a:rPr sz="3200" dirty="0">
                <a:solidFill>
                  <a:srgbClr val="00B050"/>
                </a:solidFill>
                <a:latin typeface="Candara" panose="020E0502030303020204" pitchFamily="34" charset="0"/>
              </a:rPr>
              <a:t>+ </a:t>
            </a:r>
            <a:r>
              <a:rPr lang="en-GB" sz="3200" dirty="0">
                <a:solidFill>
                  <a:srgbClr val="00B050"/>
                </a:solidFill>
                <a:latin typeface="Candara" panose="020E0502030303020204" pitchFamily="34" charset="0"/>
              </a:rPr>
              <a:t>net </a:t>
            </a:r>
            <a:r>
              <a:rPr sz="3200" dirty="0">
                <a:solidFill>
                  <a:srgbClr val="00B050"/>
                </a:solidFill>
                <a:latin typeface="Candara" panose="020E0502030303020204" pitchFamily="34" charset="0"/>
              </a:rPr>
              <a:t>investment in human capital</a:t>
            </a:r>
          </a:p>
        </p:txBody>
      </p:sp>
    </p:spTree>
    <p:extLst>
      <p:ext uri="{BB962C8B-B14F-4D97-AF65-F5344CB8AC3E}">
        <p14:creationId xmlns:p14="http://schemas.microsoft.com/office/powerpoint/2010/main" val="257988044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GS = – net investment in       manufactured capital…"/>
          <p:cNvSpPr txBox="1"/>
          <p:nvPr/>
        </p:nvSpPr>
        <p:spPr>
          <a:xfrm>
            <a:off x="571500" y="857250"/>
            <a:ext cx="8001000" cy="5143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p>
            <a:pPr>
              <a:lnSpc>
                <a:spcPct val="80000"/>
              </a:lnSpc>
              <a:spcBef>
                <a:spcPts val="1125"/>
              </a:spcBef>
              <a:defRPr sz="4800">
                <a:latin typeface="+mn-lt"/>
                <a:ea typeface="+mn-ea"/>
                <a:cs typeface="+mn-cs"/>
                <a:sym typeface="Myriad Pro"/>
              </a:defRPr>
            </a:pPr>
            <a:r>
              <a:rPr sz="3200" dirty="0">
                <a:latin typeface="Candara" panose="020E0502030303020204" pitchFamily="34" charset="0"/>
              </a:rPr>
              <a:t>GS =	</a:t>
            </a:r>
            <a:r>
              <a:rPr sz="3200" dirty="0">
                <a:solidFill>
                  <a:srgbClr val="000000"/>
                </a:solidFill>
                <a:latin typeface="Candara" panose="020E0502030303020204" pitchFamily="34" charset="0"/>
              </a:rPr>
              <a:t>–</a:t>
            </a:r>
            <a:r>
              <a:rPr sz="3200" dirty="0">
                <a:latin typeface="Candara" panose="020E0502030303020204" pitchFamily="34" charset="0"/>
              </a:rPr>
              <a:t> net investment in manufactured capital</a:t>
            </a:r>
          </a:p>
          <a:p>
            <a:pPr>
              <a:lnSpc>
                <a:spcPct val="80000"/>
              </a:lnSpc>
              <a:spcBef>
                <a:spcPts val="1125"/>
              </a:spcBef>
              <a:defRPr sz="4800">
                <a:latin typeface="+mn-lt"/>
                <a:ea typeface="+mn-ea"/>
                <a:cs typeface="+mn-cs"/>
                <a:sym typeface="Myriad Pro"/>
              </a:defRPr>
            </a:pPr>
            <a:r>
              <a:rPr sz="3200" dirty="0">
                <a:latin typeface="Candara" panose="020E0502030303020204" pitchFamily="34" charset="0"/>
              </a:rPr>
              <a:t>	</a:t>
            </a:r>
            <a:r>
              <a:rPr sz="3200" dirty="0">
                <a:solidFill>
                  <a:srgbClr val="C00000"/>
                </a:solidFill>
                <a:latin typeface="Candara" panose="020E0502030303020204" pitchFamily="34" charset="0"/>
              </a:rPr>
              <a:t>– extraction of some fossil fuels and</a:t>
            </a:r>
            <a:r>
              <a:rPr lang="en-GB" sz="3200" dirty="0">
                <a:solidFill>
                  <a:srgbClr val="C00000"/>
                </a:solidFill>
                <a:latin typeface="Candara" panose="020E0502030303020204" pitchFamily="34" charset="0"/>
              </a:rPr>
              <a:t> 			</a:t>
            </a:r>
            <a:r>
              <a:rPr sz="3200" dirty="0">
                <a:solidFill>
                  <a:srgbClr val="C00000"/>
                </a:solidFill>
                <a:latin typeface="Candara" panose="020E0502030303020204" pitchFamily="34" charset="0"/>
              </a:rPr>
              <a:t>minerals, and forests</a:t>
            </a:r>
            <a:br>
              <a:rPr sz="3200" dirty="0">
                <a:solidFill>
                  <a:srgbClr val="C00000"/>
                </a:solidFill>
                <a:latin typeface="Candara" panose="020E0502030303020204" pitchFamily="34" charset="0"/>
              </a:rPr>
            </a:br>
            <a:r>
              <a:rPr sz="3200" dirty="0">
                <a:solidFill>
                  <a:srgbClr val="C00000"/>
                </a:solidFill>
                <a:latin typeface="Candara" panose="020E0502030303020204" pitchFamily="34" charset="0"/>
              </a:rPr>
              <a:t>	– $20/ton emitted carbon</a:t>
            </a:r>
            <a:br>
              <a:rPr sz="3200" dirty="0">
                <a:solidFill>
                  <a:srgbClr val="C00000"/>
                </a:solidFill>
                <a:latin typeface="Candara" panose="020E0502030303020204" pitchFamily="34" charset="0"/>
              </a:rPr>
            </a:br>
            <a:r>
              <a:rPr sz="3200" dirty="0">
                <a:solidFill>
                  <a:srgbClr val="C00000"/>
                </a:solidFill>
                <a:latin typeface="Candara" panose="020E0502030303020204" pitchFamily="34" charset="0"/>
              </a:rPr>
              <a:t>	– health damage costs of PM</a:t>
            </a:r>
            <a:r>
              <a:rPr sz="3200" baseline="-5999" dirty="0">
                <a:solidFill>
                  <a:srgbClr val="C00000"/>
                </a:solidFill>
                <a:latin typeface="Candara" panose="020E0502030303020204" pitchFamily="34" charset="0"/>
              </a:rPr>
              <a:t>10</a:t>
            </a:r>
          </a:p>
          <a:p>
            <a:pPr>
              <a:lnSpc>
                <a:spcPct val="80000"/>
              </a:lnSpc>
              <a:spcBef>
                <a:spcPts val="1125"/>
              </a:spcBef>
              <a:defRPr sz="4800">
                <a:latin typeface="+mn-lt"/>
                <a:ea typeface="+mn-ea"/>
                <a:cs typeface="+mn-cs"/>
                <a:sym typeface="Myriad Pro"/>
              </a:defRPr>
            </a:pPr>
            <a:r>
              <a:rPr sz="3200" dirty="0">
                <a:latin typeface="Candara" panose="020E0502030303020204" pitchFamily="34" charset="0"/>
              </a:rPr>
              <a:t>	</a:t>
            </a:r>
            <a:r>
              <a:rPr sz="3200" dirty="0">
                <a:solidFill>
                  <a:srgbClr val="00B050"/>
                </a:solidFill>
                <a:latin typeface="Candara" panose="020E0502030303020204" pitchFamily="34" charset="0"/>
              </a:rPr>
              <a:t>+ education spending (cap </a:t>
            </a:r>
            <a:r>
              <a:rPr sz="3200" i="1" dirty="0">
                <a:solidFill>
                  <a:srgbClr val="00B050"/>
                </a:solidFill>
                <a:latin typeface="Candara" panose="020E0502030303020204" pitchFamily="34" charset="0"/>
              </a:rPr>
              <a:t>and</a:t>
            </a:r>
            <a:r>
              <a:rPr sz="3200" dirty="0">
                <a:solidFill>
                  <a:srgbClr val="00B050"/>
                </a:solidFill>
                <a:latin typeface="Candara" panose="020E0502030303020204" pitchFamily="34" charset="0"/>
              </a:rPr>
              <a:t> op)</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Measuring our performance"/>
          <p:cNvSpPr txBox="1">
            <a:spLocks noGrp="1"/>
          </p:cNvSpPr>
          <p:nvPr>
            <p:ph type="title"/>
          </p:nvPr>
        </p:nvSpPr>
        <p:spPr>
          <a:xfrm>
            <a:off x="596503" y="0"/>
            <a:ext cx="7772400" cy="1143000"/>
          </a:xfrm>
          <a:prstGeom prst="rect">
            <a:avLst/>
          </a:prstGeom>
        </p:spPr>
        <p:txBody>
          <a:bodyPr/>
          <a:lstStyle/>
          <a:p>
            <a:r>
              <a:rPr lang="en-GB" dirty="0">
                <a:latin typeface="Candara" panose="020E0502030303020204" pitchFamily="34" charset="0"/>
              </a:rPr>
              <a:t>Gross Domestic Production</a:t>
            </a:r>
            <a:endParaRPr dirty="0">
              <a:latin typeface="Candara" panose="020E0502030303020204" pitchFamily="34" charset="0"/>
            </a:endParaRPr>
          </a:p>
        </p:txBody>
      </p:sp>
      <p:sp>
        <p:nvSpPr>
          <p:cNvPr id="97" name="Conventional measures of economic performance…"/>
          <p:cNvSpPr txBox="1">
            <a:spLocks noGrp="1"/>
          </p:cNvSpPr>
          <p:nvPr>
            <p:ph type="body" sz="half" idx="1"/>
          </p:nvPr>
        </p:nvSpPr>
        <p:spPr>
          <a:xfrm>
            <a:off x="571501" y="1143000"/>
            <a:ext cx="7975996" cy="5143500"/>
          </a:xfrm>
          <a:prstGeom prst="rect">
            <a:avLst/>
          </a:prstGeom>
        </p:spPr>
        <p:txBody>
          <a:bodyPr/>
          <a:lstStyle/>
          <a:p>
            <a:r>
              <a:rPr lang="en-GB" sz="2800" dirty="0">
                <a:latin typeface="Candara" panose="020E0502030303020204" pitchFamily="34" charset="0"/>
              </a:rPr>
              <a:t>Gross Domestic Product is the conventional measure of economic performance, tracking the economy over time and, per capita, comparing economies over space</a:t>
            </a:r>
          </a:p>
          <a:p>
            <a:r>
              <a:rPr lang="en-GB" sz="2800" dirty="0"/>
              <a:t>Originally proposed by Simon Kuznets in 1925</a:t>
            </a:r>
          </a:p>
          <a:p>
            <a:r>
              <a:rPr lang="en-US" sz="2800" i="1" dirty="0"/>
              <a:t>“the welfare of a nation can scarcely be inferred from a measurement of national income” – Kuznets, 1932</a:t>
            </a:r>
          </a:p>
          <a:p>
            <a:r>
              <a:rPr lang="en-US" sz="2800" dirty="0">
                <a:latin typeface="Candara" panose="020E0502030303020204" pitchFamily="34" charset="0"/>
              </a:rPr>
              <a:t>GDP is a measure of economic activity</a:t>
            </a:r>
            <a:endParaRPr sz="2800" dirty="0">
              <a:latin typeface="Candara" panose="020E0502030303020204" pitchFamily="34" charset="0"/>
            </a:endParaRPr>
          </a:p>
        </p:txBody>
      </p:sp>
      <p:pic>
        <p:nvPicPr>
          <p:cNvPr id="6" name="Kuznets_portrait.tiff" descr="Kuznets_portrait.tiff">
            <a:extLst>
              <a:ext uri="{FF2B5EF4-FFF2-40B4-BE49-F238E27FC236}">
                <a16:creationId xmlns:a16="http://schemas.microsoft.com/office/drawing/2014/main" id="{DF912284-7C0F-44CB-B452-C80F6BFC90DE}"/>
              </a:ext>
            </a:extLst>
          </p:cNvPr>
          <p:cNvPicPr>
            <a:picLocks noChangeAspect="1"/>
          </p:cNvPicPr>
          <p:nvPr/>
        </p:nvPicPr>
        <p:blipFill>
          <a:blip r:embed="rId3"/>
          <a:stretch>
            <a:fillRect/>
          </a:stretch>
        </p:blipFill>
        <p:spPr>
          <a:xfrm>
            <a:off x="7162800" y="4305583"/>
            <a:ext cx="1896368" cy="2518127"/>
          </a:xfrm>
          <a:prstGeom prst="rect">
            <a:avLst/>
          </a:prstGeom>
          <a:ln w="12700">
            <a:solidFill>
              <a:srgbClr val="FFFFFF"/>
            </a:solidFill>
            <a:miter lim="400000"/>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1" name="All (dragged) 1.pdf" descr="All (dragged) 1.pdf"/>
          <p:cNvPicPr>
            <a:picLocks noChangeAspect="1"/>
          </p:cNvPicPr>
          <p:nvPr/>
        </p:nvPicPr>
        <p:blipFill>
          <a:blip r:embed="rId3"/>
          <a:srcRect l="17738" t="13685" r="17348" b="55962"/>
          <a:stretch>
            <a:fillRect/>
          </a:stretch>
        </p:blipFill>
        <p:spPr>
          <a:xfrm>
            <a:off x="571501" y="678656"/>
            <a:ext cx="8164086" cy="5491759"/>
          </a:xfrm>
          <a:prstGeom prst="rect">
            <a:avLst/>
          </a:prstGeom>
          <a:ln w="12700">
            <a:miter lim="400000"/>
          </a:ln>
        </p:spPr>
      </p:pic>
      <p:sp>
        <p:nvSpPr>
          <p:cNvPr id="612" name="Rectangle"/>
          <p:cNvSpPr/>
          <p:nvPr/>
        </p:nvSpPr>
        <p:spPr>
          <a:xfrm>
            <a:off x="2669976" y="1160859"/>
            <a:ext cx="6063258" cy="4920258"/>
          </a:xfrm>
          <a:prstGeom prst="rect">
            <a:avLst/>
          </a:prstGeom>
          <a:solidFill>
            <a:srgbClr val="FFFFFF"/>
          </a:solidFill>
          <a:ln w="12700">
            <a:miter lim="400000"/>
          </a:ln>
        </p:spPr>
        <p:txBody>
          <a:bodyPr lIns="35719" tIns="35719" rIns="35719" bIns="35719" anchor="ctr"/>
          <a:lstStyle/>
          <a:p>
            <a:pPr>
              <a:defRPr sz="2800">
                <a:effectLst>
                  <a:outerShdw blurRad="38100" dist="12700" dir="5400000" rotWithShape="0">
                    <a:srgbClr val="000000">
                      <a:alpha val="50000"/>
                    </a:srgbClr>
                  </a:outerShdw>
                </a:effectLst>
              </a:defRPr>
            </a:pPr>
            <a:endParaRPr sz="1969"/>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140488 0.000122" pathEditMode="relative">
                                      <p:cBhvr>
                                        <p:cTn id="6" dur="250" fill="hold"/>
                                        <p:tgtEl>
                                          <p:spTgt spid="612"/>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0.140488 0.000122 L 0.321667 0.000651" pathEditMode="relative">
                                      <p:cBhvr>
                                        <p:cTn id="10" dur="250" fill="hold"/>
                                        <p:tgtEl>
                                          <p:spTgt spid="612"/>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nodeType="clickEffect">
                                  <p:stCondLst>
                                    <p:cond delay="0"/>
                                  </p:stCondLst>
                                  <p:childTnLst>
                                    <p:animMotion origin="layout" path="M 0.321667 0.000651 L 0.476074 0.001953" pathEditMode="relative">
                                      <p:cBhvr>
                                        <p:cTn id="14" dur="250" fill="hold"/>
                                        <p:tgtEl>
                                          <p:spTgt spid="612"/>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path" presetSubtype="0" accel="50000" decel="50000" fill="hold" nodeType="clickEffect">
                                  <p:stCondLst>
                                    <p:cond delay="0"/>
                                  </p:stCondLst>
                                  <p:childTnLst>
                                    <p:animMotion origin="layout" path="M 0.476074 0.001953 L 0.661610 0.000651" pathEditMode="relative">
                                      <p:cBhvr>
                                        <p:cTn id="18" dur="250" fill="hold"/>
                                        <p:tgtEl>
                                          <p:spTgt spid="61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6" name="DietzNeumayer2006 (dragged).pdf" descr="DietzNeumayer2006 (dragged).pdf"/>
          <p:cNvPicPr>
            <a:picLocks noChangeAspect="1"/>
          </p:cNvPicPr>
          <p:nvPr/>
        </p:nvPicPr>
        <p:blipFill>
          <a:blip r:embed="rId3"/>
          <a:srcRect l="19407" t="13141" r="17391" b="56571"/>
          <a:stretch>
            <a:fillRect/>
          </a:stretch>
        </p:blipFill>
        <p:spPr>
          <a:xfrm>
            <a:off x="375047" y="446798"/>
            <a:ext cx="8393907" cy="5840016"/>
          </a:xfrm>
          <a:prstGeom prst="rect">
            <a:avLst/>
          </a:prstGeom>
          <a:ln w="12700">
            <a:miter lim="400000"/>
          </a:ln>
        </p:spPr>
      </p:pic>
      <p:sp>
        <p:nvSpPr>
          <p:cNvPr id="617" name="Line"/>
          <p:cNvSpPr/>
          <p:nvPr/>
        </p:nvSpPr>
        <p:spPr>
          <a:xfrm>
            <a:off x="250262" y="2512652"/>
            <a:ext cx="8599824" cy="10"/>
          </a:xfrm>
          <a:prstGeom prst="line">
            <a:avLst/>
          </a:prstGeom>
          <a:ln w="25400">
            <a:solidFill>
              <a:srgbClr val="FF9300"/>
            </a:solidFill>
            <a:miter lim="400000"/>
          </a:ln>
        </p:spPr>
        <p:txBody>
          <a:bodyPr lIns="35719" tIns="35719" rIns="35719" bIns="35719" anchor="ctr"/>
          <a:lstStyle/>
          <a:p>
            <a:pPr defTabSz="321457">
              <a:defRPr sz="1200">
                <a:solidFill>
                  <a:srgbClr val="000000"/>
                </a:solidFill>
                <a:latin typeface="Helvetica"/>
                <a:ea typeface="Helvetica"/>
                <a:cs typeface="Helvetica"/>
                <a:sym typeface="Helvetica"/>
              </a:defRPr>
            </a:pPr>
            <a:endParaRPr sz="844"/>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9144000" cy="5993038"/>
          </a:xfrm>
          <a:prstGeom prst="rect">
            <a:avLst/>
          </a:prstGeom>
        </p:spPr>
      </p:pic>
      <p:sp>
        <p:nvSpPr>
          <p:cNvPr id="4" name="TextBox 3"/>
          <p:cNvSpPr txBox="1"/>
          <p:nvPr/>
        </p:nvSpPr>
        <p:spPr>
          <a:xfrm>
            <a:off x="3200400" y="5993038"/>
            <a:ext cx="3602268" cy="461665"/>
          </a:xfrm>
          <a:prstGeom prst="rect">
            <a:avLst/>
          </a:prstGeom>
          <a:noFill/>
        </p:spPr>
        <p:txBody>
          <a:bodyPr wrap="none" rtlCol="0">
            <a:spAutoFit/>
          </a:bodyPr>
          <a:lstStyle/>
          <a:p>
            <a:r>
              <a:rPr lang="en-GB" dirty="0">
                <a:latin typeface="Candara" panose="020E0502030303020204" pitchFamily="34" charset="0"/>
              </a:rPr>
              <a:t>Adjusted net savings, 2016</a:t>
            </a:r>
          </a:p>
        </p:txBody>
      </p:sp>
    </p:spTree>
    <p:extLst>
      <p:ext uri="{BB962C8B-B14F-4D97-AF65-F5344CB8AC3E}">
        <p14:creationId xmlns:p14="http://schemas.microsoft.com/office/powerpoint/2010/main" val="35686950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1" name="1245702_28003278.tiff" descr="1245702_28003278.tiff"/>
          <p:cNvPicPr>
            <a:picLocks noChangeAspect="1"/>
          </p:cNvPicPr>
          <p:nvPr/>
        </p:nvPicPr>
        <p:blipFill>
          <a:blip r:embed="rId3">
            <a:alphaModFix amt="50000"/>
          </a:blip>
          <a:stretch>
            <a:fillRect/>
          </a:stretch>
        </p:blipFill>
        <p:spPr>
          <a:xfrm>
            <a:off x="-955477" y="0"/>
            <a:ext cx="10813852" cy="6858000"/>
          </a:xfrm>
          <a:prstGeom prst="rect">
            <a:avLst/>
          </a:prstGeom>
          <a:ln w="12700">
            <a:miter lim="400000"/>
          </a:ln>
        </p:spPr>
      </p:pic>
      <p:sp>
        <p:nvSpPr>
          <p:cNvPr id="622" name="What’s missing?"/>
          <p:cNvSpPr txBox="1">
            <a:spLocks noGrp="1"/>
          </p:cNvSpPr>
          <p:nvPr>
            <p:ph type="title"/>
          </p:nvPr>
        </p:nvSpPr>
        <p:spPr>
          <a:prstGeom prst="rect">
            <a:avLst/>
          </a:prstGeom>
        </p:spPr>
        <p:txBody>
          <a:bodyPr/>
          <a:lstStyle/>
          <a:p>
            <a:r>
              <a:rPr dirty="0"/>
              <a:t>What’s missing?</a:t>
            </a:r>
          </a:p>
        </p:txBody>
      </p:sp>
      <p:sp>
        <p:nvSpPr>
          <p:cNvPr id="623" name="Natural capital…"/>
          <p:cNvSpPr txBox="1">
            <a:spLocks noGrp="1"/>
          </p:cNvSpPr>
          <p:nvPr>
            <p:ph type="body" sz="half" idx="1"/>
          </p:nvPr>
        </p:nvSpPr>
        <p:spPr>
          <a:xfrm>
            <a:off x="-152400" y="798487"/>
            <a:ext cx="9448800" cy="4876800"/>
          </a:xfrm>
          <a:prstGeom prst="rect">
            <a:avLst/>
          </a:prstGeom>
        </p:spPr>
        <p:txBody>
          <a:bodyPr/>
          <a:lstStyle/>
          <a:p>
            <a:pPr marL="188320" indent="-188320" defTabSz="303956">
              <a:spcBef>
                <a:spcPts val="773"/>
              </a:spcBef>
              <a:defRPr sz="4218"/>
            </a:pPr>
            <a:r>
              <a:rPr sz="2800" dirty="0"/>
              <a:t>Natural capital</a:t>
            </a:r>
          </a:p>
          <a:p>
            <a:pPr marL="393159" lvl="1" indent="-181713" defTabSz="303956">
              <a:spcBef>
                <a:spcPts val="773"/>
              </a:spcBef>
              <a:defRPr sz="2442"/>
            </a:pPr>
            <a:r>
              <a:rPr sz="2400" dirty="0"/>
              <a:t>Fisheries</a:t>
            </a:r>
          </a:p>
          <a:p>
            <a:pPr marL="393159" lvl="1" indent="-181713" defTabSz="303956">
              <a:spcBef>
                <a:spcPts val="773"/>
              </a:spcBef>
              <a:defRPr sz="2442"/>
            </a:pPr>
            <a:r>
              <a:rPr sz="2400" dirty="0"/>
              <a:t>Soil erosion</a:t>
            </a:r>
          </a:p>
          <a:p>
            <a:pPr marL="393159" lvl="1" indent="-181713" defTabSz="303956">
              <a:spcBef>
                <a:spcPts val="773"/>
              </a:spcBef>
              <a:defRPr sz="2442"/>
            </a:pPr>
            <a:r>
              <a:rPr sz="2400" dirty="0"/>
              <a:t>Water pollution</a:t>
            </a:r>
          </a:p>
          <a:p>
            <a:pPr marL="393159" lvl="1" indent="-181713" defTabSz="303956">
              <a:spcBef>
                <a:spcPts val="773"/>
              </a:spcBef>
              <a:defRPr sz="2442"/>
            </a:pPr>
            <a:r>
              <a:rPr sz="2400" dirty="0"/>
              <a:t>Diamonds</a:t>
            </a:r>
          </a:p>
          <a:p>
            <a:pPr marL="393159" lvl="1" indent="-181713" defTabSz="303956">
              <a:spcBef>
                <a:spcPts val="773"/>
              </a:spcBef>
              <a:defRPr sz="2442"/>
            </a:pPr>
            <a:r>
              <a:rPr sz="2400" dirty="0"/>
              <a:t>… </a:t>
            </a:r>
          </a:p>
          <a:p>
            <a:pPr marL="393159" lvl="1" indent="-181713" defTabSz="303956">
              <a:spcBef>
                <a:spcPts val="773"/>
              </a:spcBef>
              <a:defRPr sz="2442"/>
            </a:pPr>
            <a:r>
              <a:rPr lang="en-GB" sz="2400" i="1" dirty="0"/>
              <a:t>b</a:t>
            </a:r>
            <a:r>
              <a:rPr sz="2400" i="1" dirty="0" err="1"/>
              <a:t>ut</a:t>
            </a:r>
            <a:r>
              <a:rPr sz="2400" dirty="0"/>
              <a:t> Wealth Accounting &amp; Valuation for Ecosystem Services (WAVES) </a:t>
            </a:r>
          </a:p>
          <a:p>
            <a:pPr marL="188320" indent="-188320" defTabSz="303956">
              <a:spcBef>
                <a:spcPts val="773"/>
              </a:spcBef>
              <a:defRPr sz="4218"/>
            </a:pPr>
            <a:r>
              <a:rPr sz="2400" dirty="0"/>
              <a:t>Human capital</a:t>
            </a:r>
          </a:p>
          <a:p>
            <a:pPr marL="393159" lvl="1" indent="-181713" defTabSz="303956">
              <a:spcBef>
                <a:spcPts val="773"/>
              </a:spcBef>
              <a:defRPr sz="2442"/>
            </a:pPr>
            <a:r>
              <a:rPr sz="2400" dirty="0"/>
              <a:t>Depreciation (death)</a:t>
            </a:r>
          </a:p>
          <a:p>
            <a:pPr marL="393159" lvl="1" indent="-181713" defTabSz="303956">
              <a:spcBef>
                <a:spcPts val="773"/>
              </a:spcBef>
              <a:defRPr sz="2442"/>
            </a:pPr>
            <a:r>
              <a:rPr sz="2400" dirty="0"/>
              <a:t>… </a:t>
            </a:r>
          </a:p>
          <a:p>
            <a:pPr marL="188320" indent="-188320" defTabSz="303956">
              <a:spcBef>
                <a:spcPts val="773"/>
              </a:spcBef>
              <a:defRPr sz="4218"/>
            </a:pPr>
            <a:r>
              <a:rPr sz="2400" dirty="0"/>
              <a:t>Social capital</a:t>
            </a:r>
          </a:p>
          <a:p>
            <a:pPr marL="188320" indent="-188320" defTabSz="303956">
              <a:spcBef>
                <a:spcPts val="773"/>
              </a:spcBef>
              <a:defRPr sz="4218"/>
            </a:pPr>
            <a:r>
              <a:rPr sz="2400" dirty="0"/>
              <a:t>Investment </a:t>
            </a:r>
            <a:r>
              <a:rPr sz="2400" i="1" dirty="0"/>
              <a:t>efficiency</a:t>
            </a:r>
          </a:p>
        </p:txBody>
      </p:sp>
      <p:sp>
        <p:nvSpPr>
          <p:cNvPr id="624" name="Slide Number"/>
          <p:cNvSpPr txBox="1">
            <a:spLocks noGrp="1"/>
          </p:cNvSpPr>
          <p:nvPr>
            <p:ph type="sldNum" sz="quarter" idx="2"/>
          </p:nvPr>
        </p:nvSpPr>
        <p:spPr>
          <a:xfrm>
            <a:off x="8744665" y="6473774"/>
            <a:ext cx="253961" cy="25028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endParaRPr dirty="0"/>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Measuring our performance"/>
          <p:cNvSpPr txBox="1">
            <a:spLocks noGrp="1"/>
          </p:cNvSpPr>
          <p:nvPr>
            <p:ph type="title"/>
          </p:nvPr>
        </p:nvSpPr>
        <p:spPr>
          <a:xfrm>
            <a:off x="596503" y="0"/>
            <a:ext cx="7772400" cy="1143000"/>
          </a:xfrm>
          <a:prstGeom prst="rect">
            <a:avLst/>
          </a:prstGeom>
        </p:spPr>
        <p:txBody>
          <a:bodyPr/>
          <a:lstStyle/>
          <a:p>
            <a:r>
              <a:rPr lang="en-GB" dirty="0">
                <a:latin typeface="Candara" panose="020E0502030303020204" pitchFamily="34" charset="0"/>
              </a:rPr>
              <a:t>Alternative indicators</a:t>
            </a:r>
            <a:endParaRPr dirty="0">
              <a:latin typeface="Candara" panose="020E0502030303020204" pitchFamily="34" charset="0"/>
            </a:endParaRPr>
          </a:p>
        </p:txBody>
      </p:sp>
      <p:sp>
        <p:nvSpPr>
          <p:cNvPr id="97" name="Conventional measures of economic performance…"/>
          <p:cNvSpPr txBox="1">
            <a:spLocks noGrp="1"/>
          </p:cNvSpPr>
          <p:nvPr>
            <p:ph type="body" sz="half" idx="1"/>
          </p:nvPr>
        </p:nvSpPr>
        <p:spPr>
          <a:xfrm>
            <a:off x="381000" y="1143000"/>
            <a:ext cx="8166497" cy="5143500"/>
          </a:xfrm>
          <a:prstGeom prst="rect">
            <a:avLst/>
          </a:prstGeom>
        </p:spPr>
        <p:txBody>
          <a:bodyPr/>
          <a:lstStyle/>
          <a:p>
            <a:r>
              <a:rPr lang="en-GB" sz="2800" dirty="0">
                <a:latin typeface="Candara" panose="020E0502030303020204" pitchFamily="34" charset="0"/>
              </a:rPr>
              <a:t>Human development index</a:t>
            </a:r>
          </a:p>
          <a:p>
            <a:pPr lvl="1"/>
            <a:r>
              <a:rPr lang="en-GB" sz="2400" dirty="0"/>
              <a:t>GDP per capita</a:t>
            </a:r>
          </a:p>
          <a:p>
            <a:pPr lvl="1"/>
            <a:r>
              <a:rPr lang="en-GB" sz="2400" dirty="0">
                <a:latin typeface="Candara" panose="020E0502030303020204" pitchFamily="34" charset="0"/>
              </a:rPr>
              <a:t>Life expectancy at birth</a:t>
            </a:r>
          </a:p>
          <a:p>
            <a:pPr lvl="1"/>
            <a:r>
              <a:rPr lang="en-GB" sz="2400" dirty="0"/>
              <a:t>Adult literacy rate (2/3), enrolment ratio (1/3)</a:t>
            </a:r>
          </a:p>
          <a:p>
            <a:pPr lvl="1"/>
            <a:r>
              <a:rPr lang="en-GB" sz="2400" dirty="0">
                <a:latin typeface="Candara" panose="020E0502030303020204" pitchFamily="34" charset="0"/>
              </a:rPr>
              <a:t>Scale from zero to one</a:t>
            </a:r>
          </a:p>
          <a:p>
            <a:pPr lvl="1"/>
            <a:r>
              <a:rPr lang="en-GB" sz="2400" dirty="0"/>
              <a:t>Average</a:t>
            </a:r>
          </a:p>
          <a:p>
            <a:r>
              <a:rPr lang="en-GB" sz="2800" dirty="0">
                <a:latin typeface="Candara" panose="020E0502030303020204" pitchFamily="34" charset="0"/>
              </a:rPr>
              <a:t>Ecologic</a:t>
            </a:r>
            <a:r>
              <a:rPr lang="en-GB" sz="2800" dirty="0"/>
              <a:t>al Footprint</a:t>
            </a:r>
          </a:p>
          <a:p>
            <a:pPr lvl="1"/>
            <a:r>
              <a:rPr lang="en-GB" sz="2400" dirty="0"/>
              <a:t>Strong sustainability</a:t>
            </a:r>
          </a:p>
          <a:p>
            <a:r>
              <a:rPr lang="en-GB" sz="2800" dirty="0"/>
              <a:t>Happy Planet Index</a:t>
            </a:r>
          </a:p>
          <a:p>
            <a:pPr lvl="1"/>
            <a:r>
              <a:rPr lang="en-GB" sz="2400" dirty="0"/>
              <a:t>Life Satisfaction x Life Expectancy / Ecological Footprint</a:t>
            </a:r>
          </a:p>
          <a:p>
            <a:pPr lvl="1"/>
            <a:r>
              <a:rPr lang="en-GB" sz="2400" dirty="0"/>
              <a:t>(2.7-8.0) x (44-75) / (0.02-100)</a:t>
            </a:r>
          </a:p>
        </p:txBody>
      </p:sp>
    </p:spTree>
    <p:extLst>
      <p:ext uri="{BB962C8B-B14F-4D97-AF65-F5344CB8AC3E}">
        <p14:creationId xmlns:p14="http://schemas.microsoft.com/office/powerpoint/2010/main" val="2806107422"/>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9" name="Picture 4.png" descr="Picture 4.png"/>
          <p:cNvPicPr>
            <a:picLocks noChangeAspect="1"/>
          </p:cNvPicPr>
          <p:nvPr/>
        </p:nvPicPr>
        <p:blipFill>
          <a:blip r:embed="rId3"/>
          <a:stretch>
            <a:fillRect/>
          </a:stretch>
        </p:blipFill>
        <p:spPr>
          <a:xfrm>
            <a:off x="946547" y="330398"/>
            <a:ext cx="7241977" cy="3402211"/>
          </a:xfrm>
          <a:prstGeom prst="rect">
            <a:avLst/>
          </a:prstGeom>
          <a:ln w="12700">
            <a:miter lim="400000"/>
          </a:ln>
        </p:spPr>
      </p:pic>
      <p:pic>
        <p:nvPicPr>
          <p:cNvPr id="780" name="Picture 6.png" descr="Picture 6.png"/>
          <p:cNvPicPr>
            <a:picLocks noChangeAspect="1"/>
          </p:cNvPicPr>
          <p:nvPr/>
        </p:nvPicPr>
        <p:blipFill>
          <a:blip r:embed="rId4"/>
          <a:stretch>
            <a:fillRect/>
          </a:stretch>
        </p:blipFill>
        <p:spPr>
          <a:xfrm>
            <a:off x="964406" y="3884414"/>
            <a:ext cx="7206258" cy="2437805"/>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4" name="Picture 5.png" descr="Picture 5.png"/>
          <p:cNvPicPr>
            <a:picLocks noChangeAspect="1"/>
          </p:cNvPicPr>
          <p:nvPr/>
        </p:nvPicPr>
        <p:blipFill>
          <a:blip r:embed="rId3"/>
          <a:stretch>
            <a:fillRect/>
          </a:stretch>
        </p:blipFill>
        <p:spPr>
          <a:xfrm>
            <a:off x="964406" y="2553890"/>
            <a:ext cx="7233047" cy="1214438"/>
          </a:xfrm>
          <a:prstGeom prst="rect">
            <a:avLst/>
          </a:prstGeom>
          <a:ln w="12700">
            <a:miter lim="400000"/>
          </a:ln>
        </p:spPr>
      </p:pic>
      <p:pic>
        <p:nvPicPr>
          <p:cNvPr id="785" name="Picture 7.png" descr="Picture 7.png"/>
          <p:cNvPicPr>
            <a:picLocks noChangeAspect="1"/>
          </p:cNvPicPr>
          <p:nvPr/>
        </p:nvPicPr>
        <p:blipFill>
          <a:blip r:embed="rId4"/>
          <a:stretch>
            <a:fillRect/>
          </a:stretch>
        </p:blipFill>
        <p:spPr>
          <a:xfrm>
            <a:off x="946547" y="1732359"/>
            <a:ext cx="7250906" cy="526852"/>
          </a:xfrm>
          <a:prstGeom prst="rect">
            <a:avLst/>
          </a:prstGeom>
          <a:ln w="12700">
            <a:miter lim="400000"/>
          </a:ln>
        </p:spPr>
      </p:pic>
      <p:pic>
        <p:nvPicPr>
          <p:cNvPr id="786" name="Picture 8.png" descr="Picture 8.png"/>
          <p:cNvPicPr>
            <a:picLocks noChangeAspect="1"/>
          </p:cNvPicPr>
          <p:nvPr/>
        </p:nvPicPr>
        <p:blipFill>
          <a:blip r:embed="rId5"/>
          <a:stretch>
            <a:fillRect/>
          </a:stretch>
        </p:blipFill>
        <p:spPr>
          <a:xfrm>
            <a:off x="964406" y="4063008"/>
            <a:ext cx="7215188" cy="1205508"/>
          </a:xfrm>
          <a:prstGeom prst="rect">
            <a:avLst/>
          </a:prstGeom>
          <a:ln w="12700">
            <a:miter lim="400000"/>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 name="1. Ecological Footprint"/>
          <p:cNvSpPr txBox="1">
            <a:spLocks noGrp="1"/>
          </p:cNvSpPr>
          <p:nvPr>
            <p:ph type="title"/>
          </p:nvPr>
        </p:nvSpPr>
        <p:spPr>
          <a:prstGeom prst="rect">
            <a:avLst/>
          </a:prstGeom>
        </p:spPr>
        <p:txBody>
          <a:bodyPr/>
          <a:lstStyle/>
          <a:p>
            <a:r>
              <a:rPr dirty="0"/>
              <a:t>Ecological Footprint</a:t>
            </a:r>
          </a:p>
        </p:txBody>
      </p:sp>
      <p:sp>
        <p:nvSpPr>
          <p:cNvPr id="650" name="Ecological limits embodied in land…"/>
          <p:cNvSpPr txBox="1">
            <a:spLocks noGrp="1"/>
          </p:cNvSpPr>
          <p:nvPr>
            <p:ph type="body" sz="half" idx="1"/>
          </p:nvPr>
        </p:nvSpPr>
        <p:spPr>
          <a:xfrm>
            <a:off x="571499" y="1143000"/>
            <a:ext cx="5072097" cy="5143500"/>
          </a:xfrm>
          <a:prstGeom prst="rect">
            <a:avLst/>
          </a:prstGeom>
        </p:spPr>
        <p:txBody>
          <a:bodyPr/>
          <a:lstStyle/>
          <a:p>
            <a:r>
              <a:rPr sz="2800" dirty="0"/>
              <a:t>Ecological limits embodied in land </a:t>
            </a:r>
          </a:p>
          <a:p>
            <a:r>
              <a:rPr sz="2800" dirty="0"/>
              <a:t>“Appropriated carrying capacity” </a:t>
            </a:r>
          </a:p>
          <a:p>
            <a:pPr lvl="1"/>
            <a:r>
              <a:rPr sz="2400" dirty="0"/>
              <a:t>Land area required to provide resources and assimilate wastes … </a:t>
            </a:r>
          </a:p>
          <a:p>
            <a:pPr lvl="1"/>
            <a:r>
              <a:rPr sz="2400" dirty="0"/>
              <a:t>… </a:t>
            </a:r>
            <a:r>
              <a:rPr sz="2400" i="1" dirty="0"/>
              <a:t>vs.</a:t>
            </a:r>
            <a:r>
              <a:rPr sz="2400" dirty="0"/>
              <a:t> land area available</a:t>
            </a:r>
            <a:endParaRPr lang="en-GB" sz="2400" dirty="0"/>
          </a:p>
          <a:p>
            <a:r>
              <a:rPr lang="en-GB" sz="2800" dirty="0"/>
              <a:t>Physiocrats reborn</a:t>
            </a:r>
            <a:br>
              <a:rPr sz="2000" dirty="0"/>
            </a:br>
            <a:endParaRPr sz="2087" dirty="0"/>
          </a:p>
        </p:txBody>
      </p:sp>
      <p:pic>
        <p:nvPicPr>
          <p:cNvPr id="652" name="Mathis.tiff" descr="Mathis.tiff"/>
          <p:cNvPicPr>
            <a:picLocks noChangeAspect="1"/>
          </p:cNvPicPr>
          <p:nvPr/>
        </p:nvPicPr>
        <p:blipFill>
          <a:blip r:embed="rId3"/>
          <a:srcRect l="6" r="11054"/>
          <a:stretch>
            <a:fillRect/>
          </a:stretch>
        </p:blipFill>
        <p:spPr>
          <a:xfrm>
            <a:off x="5848945" y="1143000"/>
            <a:ext cx="1580555" cy="2027039"/>
          </a:xfrm>
          <a:prstGeom prst="rect">
            <a:avLst/>
          </a:prstGeom>
          <a:ln w="12700">
            <a:miter lim="400000"/>
          </a:ln>
        </p:spPr>
      </p:pic>
      <p:pic>
        <p:nvPicPr>
          <p:cNvPr id="653" name="William_Rees_Oct_2008.tiff" descr="William_Rees_Oct_2008.tiff"/>
          <p:cNvPicPr>
            <a:picLocks noChangeAspect="1"/>
          </p:cNvPicPr>
          <p:nvPr/>
        </p:nvPicPr>
        <p:blipFill>
          <a:blip r:embed="rId4"/>
          <a:srcRect l="44999" r="15000" b="19962"/>
          <a:stretch>
            <a:fillRect/>
          </a:stretch>
        </p:blipFill>
        <p:spPr>
          <a:xfrm>
            <a:off x="7631989" y="1143000"/>
            <a:ext cx="1512011" cy="2027039"/>
          </a:xfrm>
          <a:prstGeom prst="rect">
            <a:avLst/>
          </a:prstGeom>
          <a:ln w="12700">
            <a:miter lim="400000"/>
          </a:ln>
        </p:spPr>
      </p:pic>
      <p:sp>
        <p:nvSpPr>
          <p:cNvPr id="654" name="Wackernagel &amp; Rees (1996)"/>
          <p:cNvSpPr txBox="1"/>
          <p:nvPr/>
        </p:nvSpPr>
        <p:spPr>
          <a:xfrm>
            <a:off x="5486400" y="3266744"/>
            <a:ext cx="3500404" cy="3245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lvl="1">
              <a:lnSpc>
                <a:spcPct val="80000"/>
              </a:lnSpc>
              <a:spcBef>
                <a:spcPts val="1125"/>
              </a:spcBef>
              <a:defRPr sz="3600">
                <a:latin typeface="+mn-lt"/>
                <a:ea typeface="+mn-ea"/>
                <a:cs typeface="+mn-cs"/>
                <a:sym typeface="Myriad Pro"/>
              </a:defRPr>
            </a:pPr>
            <a:r>
              <a:rPr sz="2000" dirty="0" err="1">
                <a:latin typeface="Candara" panose="020E0502030303020204" pitchFamily="34" charset="0"/>
              </a:rPr>
              <a:t>Wackernagel</a:t>
            </a:r>
            <a:r>
              <a:rPr sz="2000" dirty="0">
                <a:latin typeface="Candara" panose="020E0502030303020204" pitchFamily="34" charset="0"/>
              </a:rPr>
              <a:t> &amp; Rees (1996)</a:t>
            </a:r>
          </a:p>
        </p:txBody>
      </p:sp>
      <p:pic>
        <p:nvPicPr>
          <p:cNvPr id="8" name="Quesnay.jpg" descr="Quesnay.jpg">
            <a:extLst>
              <a:ext uri="{FF2B5EF4-FFF2-40B4-BE49-F238E27FC236}">
                <a16:creationId xmlns:a16="http://schemas.microsoft.com/office/drawing/2014/main" id="{528DE3B3-0E8C-4C2E-AC80-2BC2F71B4B4D}"/>
              </a:ext>
            </a:extLst>
          </p:cNvPr>
          <p:cNvPicPr>
            <a:picLocks noChangeAspect="1"/>
          </p:cNvPicPr>
          <p:nvPr/>
        </p:nvPicPr>
        <p:blipFill>
          <a:blip r:embed="rId5"/>
          <a:stretch>
            <a:fillRect/>
          </a:stretch>
        </p:blipFill>
        <p:spPr>
          <a:xfrm>
            <a:off x="6426200" y="4267200"/>
            <a:ext cx="2032000" cy="2311400"/>
          </a:xfrm>
          <a:prstGeom prst="rect">
            <a:avLst/>
          </a:prstGeom>
          <a:ln w="12700">
            <a:solidFill>
              <a:srgbClr val="FFFFFF"/>
            </a:solidFill>
            <a:miter lim="400000"/>
          </a:ln>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2" name="Group"/>
          <p:cNvGrpSpPr/>
          <p:nvPr/>
        </p:nvGrpSpPr>
        <p:grpSpPr>
          <a:xfrm>
            <a:off x="0" y="479778"/>
            <a:ext cx="9144000" cy="4168422"/>
            <a:chOff x="0" y="0"/>
            <a:chExt cx="12439587" cy="5207008"/>
          </a:xfrm>
        </p:grpSpPr>
        <p:pic>
          <p:nvPicPr>
            <p:cNvPr id="658" name="lpr2010 (dragged).pdf" descr="lpr2010 (dragged).pdf"/>
            <p:cNvPicPr>
              <a:picLocks noChangeAspect="1"/>
            </p:cNvPicPr>
            <p:nvPr/>
          </p:nvPicPr>
          <p:blipFill>
            <a:blip r:embed="rId3"/>
            <a:srcRect l="51773" t="59805" r="5328" b="6510"/>
            <a:stretch>
              <a:fillRect/>
            </a:stretch>
          </p:blipFill>
          <p:spPr>
            <a:xfrm>
              <a:off x="2634914" y="0"/>
              <a:ext cx="9804674" cy="5207001"/>
            </a:xfrm>
            <a:prstGeom prst="rect">
              <a:avLst/>
            </a:prstGeom>
            <a:ln w="12700" cap="flat">
              <a:noFill/>
              <a:miter lim="400000"/>
            </a:ln>
            <a:effectLst/>
          </p:spPr>
        </p:pic>
        <p:grpSp>
          <p:nvGrpSpPr>
            <p:cNvPr id="661" name="Group"/>
            <p:cNvGrpSpPr/>
            <p:nvPr/>
          </p:nvGrpSpPr>
          <p:grpSpPr>
            <a:xfrm>
              <a:off x="0" y="6063"/>
              <a:ext cx="3124205" cy="5200946"/>
              <a:chOff x="0" y="0"/>
              <a:chExt cx="3124204" cy="5200945"/>
            </a:xfrm>
          </p:grpSpPr>
          <p:pic>
            <p:nvPicPr>
              <p:cNvPr id="659" name="lpr2010 (dragged).pdf" descr="lpr2010 (dragged).pdf"/>
              <p:cNvPicPr>
                <a:picLocks noChangeAspect="1"/>
              </p:cNvPicPr>
              <p:nvPr/>
            </p:nvPicPr>
            <p:blipFill>
              <a:blip r:embed="rId3"/>
              <a:srcRect l="69029" t="11716" r="16235" b="39119"/>
              <a:stretch>
                <a:fillRect/>
              </a:stretch>
            </p:blipFill>
            <p:spPr>
              <a:xfrm>
                <a:off x="819411" y="0"/>
                <a:ext cx="2304794" cy="5200946"/>
              </a:xfrm>
              <a:prstGeom prst="rect">
                <a:avLst/>
              </a:prstGeom>
              <a:ln w="12700" cap="flat">
                <a:noFill/>
                <a:miter lim="400000"/>
              </a:ln>
              <a:effectLst/>
            </p:spPr>
          </p:pic>
          <p:pic>
            <p:nvPicPr>
              <p:cNvPr id="660" name="lpr2010 (dragged).pdf" descr="lpr2010 (dragged).pdf"/>
              <p:cNvPicPr>
                <a:picLocks noChangeAspect="1"/>
              </p:cNvPicPr>
              <p:nvPr/>
            </p:nvPicPr>
            <p:blipFill>
              <a:blip r:embed="rId3"/>
              <a:srcRect l="53808" t="11716" r="40956" b="39119"/>
              <a:stretch>
                <a:fillRect/>
              </a:stretch>
            </p:blipFill>
            <p:spPr>
              <a:xfrm>
                <a:off x="0" y="0"/>
                <a:ext cx="818808" cy="5200944"/>
              </a:xfrm>
              <a:prstGeom prst="rect">
                <a:avLst/>
              </a:prstGeom>
              <a:ln w="12700" cap="flat">
                <a:noFill/>
                <a:miter lim="400000"/>
              </a:ln>
              <a:effectLst/>
            </p:spPr>
          </p:pic>
        </p:grpSp>
      </p:gr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6" name="lpr2010 (dragged) 1.pdf" descr="lpr2010 (dragged) 1.pdf"/>
          <p:cNvPicPr>
            <a:picLocks noChangeAspect="1"/>
          </p:cNvPicPr>
          <p:nvPr/>
        </p:nvPicPr>
        <p:blipFill>
          <a:blip r:embed="rId3"/>
          <a:srcRect l="2310" t="45411" r="56116" b="8488"/>
          <a:stretch>
            <a:fillRect/>
          </a:stretch>
        </p:blipFill>
        <p:spPr>
          <a:xfrm>
            <a:off x="-1" y="0"/>
            <a:ext cx="9143999" cy="6858000"/>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 name="Wuppertal Institute2010 (dragged).pdf" descr="Wuppertal Institute2010 (dragged).pdf"/>
          <p:cNvPicPr>
            <a:picLocks noChangeAspect="1"/>
          </p:cNvPicPr>
          <p:nvPr/>
        </p:nvPicPr>
        <p:blipFill>
          <a:blip r:embed="rId3"/>
          <a:srcRect l="9980" t="7072" r="9030" b="54979"/>
          <a:stretch>
            <a:fillRect/>
          </a:stretch>
        </p:blipFill>
        <p:spPr>
          <a:xfrm>
            <a:off x="205383" y="571500"/>
            <a:ext cx="8581430" cy="5680666"/>
          </a:xfrm>
          <a:prstGeom prst="rect">
            <a:avLst/>
          </a:prstGeom>
          <a:ln w="12700">
            <a:miter lim="400000"/>
          </a:ln>
        </p:spPr>
      </p:pic>
      <p:sp>
        <p:nvSpPr>
          <p:cNvPr id="142" name="in million €"/>
          <p:cNvSpPr txBox="1"/>
          <p:nvPr/>
        </p:nvSpPr>
        <p:spPr>
          <a:xfrm>
            <a:off x="1961696" y="1868436"/>
            <a:ext cx="830357" cy="26693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800">
                <a:solidFill>
                  <a:srgbClr val="000000"/>
                </a:solidFill>
                <a:latin typeface="+mn-lt"/>
                <a:ea typeface="+mn-ea"/>
                <a:cs typeface="+mn-cs"/>
                <a:sym typeface="Myriad Pro"/>
              </a:defRPr>
            </a:lvl1pPr>
          </a:lstStyle>
          <a:p>
            <a:r>
              <a:rPr sz="1266"/>
              <a:t>in million €</a:t>
            </a:r>
          </a:p>
        </p:txBody>
      </p:sp>
      <p:sp>
        <p:nvSpPr>
          <p:cNvPr id="143" name="in million €"/>
          <p:cNvSpPr txBox="1"/>
          <p:nvPr/>
        </p:nvSpPr>
        <p:spPr>
          <a:xfrm>
            <a:off x="4572000" y="1868436"/>
            <a:ext cx="830357" cy="26693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800">
                <a:solidFill>
                  <a:srgbClr val="000000"/>
                </a:solidFill>
                <a:latin typeface="+mn-lt"/>
                <a:ea typeface="+mn-ea"/>
                <a:cs typeface="+mn-cs"/>
                <a:sym typeface="Myriad Pro"/>
              </a:defRPr>
            </a:lvl1pPr>
          </a:lstStyle>
          <a:p>
            <a:r>
              <a:rPr sz="1266"/>
              <a:t>in million €</a:t>
            </a:r>
          </a:p>
        </p:txBody>
      </p:sp>
      <p:sp>
        <p:nvSpPr>
          <p:cNvPr id="144" name="in million €"/>
          <p:cNvSpPr txBox="1"/>
          <p:nvPr/>
        </p:nvSpPr>
        <p:spPr>
          <a:xfrm>
            <a:off x="7412784" y="1868436"/>
            <a:ext cx="830357" cy="26693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800">
                <a:solidFill>
                  <a:srgbClr val="000000"/>
                </a:solidFill>
                <a:latin typeface="+mn-lt"/>
                <a:ea typeface="+mn-ea"/>
                <a:cs typeface="+mn-cs"/>
                <a:sym typeface="Myriad Pro"/>
              </a:defRPr>
            </a:lvl1pPr>
          </a:lstStyle>
          <a:p>
            <a:r>
              <a:rPr sz="1266"/>
              <a:t>in million €</a:t>
            </a:r>
          </a:p>
        </p:txBody>
      </p:sp>
      <p:sp>
        <p:nvSpPr>
          <p:cNvPr id="2" name="TextBox 1">
            <a:extLst>
              <a:ext uri="{FF2B5EF4-FFF2-40B4-BE49-F238E27FC236}">
                <a16:creationId xmlns:a16="http://schemas.microsoft.com/office/drawing/2014/main" id="{46DD1A9B-7A7C-43FC-AB2D-35AD13D5A1F8}"/>
              </a:ext>
            </a:extLst>
          </p:cNvPr>
          <p:cNvSpPr txBox="1"/>
          <p:nvPr/>
        </p:nvSpPr>
        <p:spPr>
          <a:xfrm>
            <a:off x="1600200" y="605834"/>
            <a:ext cx="228600" cy="461665"/>
          </a:xfrm>
          <a:prstGeom prst="rect">
            <a:avLst/>
          </a:prstGeom>
          <a:noFill/>
        </p:spPr>
        <p:txBody>
          <a:bodyPr wrap="square" rtlCol="0">
            <a:spAutoFit/>
          </a:bodyPr>
          <a:lstStyle/>
          <a:p>
            <a:endParaRPr lang="en-GB" dirty="0"/>
          </a:p>
        </p:txBody>
      </p:sp>
      <p:sp>
        <p:nvSpPr>
          <p:cNvPr id="3" name="TextBox 2">
            <a:extLst>
              <a:ext uri="{FF2B5EF4-FFF2-40B4-BE49-F238E27FC236}">
                <a16:creationId xmlns:a16="http://schemas.microsoft.com/office/drawing/2014/main" id="{A6F5D0A3-B252-44EC-AF8C-43AB7C3463FD}"/>
              </a:ext>
            </a:extLst>
          </p:cNvPr>
          <p:cNvSpPr txBox="1"/>
          <p:nvPr/>
        </p:nvSpPr>
        <p:spPr>
          <a:xfrm>
            <a:off x="1600200" y="451945"/>
            <a:ext cx="1066799" cy="338554"/>
          </a:xfrm>
          <a:prstGeom prst="rect">
            <a:avLst/>
          </a:prstGeom>
          <a:noFill/>
        </p:spPr>
        <p:txBody>
          <a:bodyPr wrap="square" rtlCol="0">
            <a:spAutoFit/>
          </a:bodyPr>
          <a:lstStyle/>
          <a:p>
            <a:r>
              <a:rPr lang="en-GB" sz="1600" dirty="0">
                <a:solidFill>
                  <a:srgbClr val="FF0000"/>
                </a:solidFill>
              </a:rPr>
              <a:t>alternative</a:t>
            </a:r>
          </a:p>
        </p:txBody>
      </p:sp>
      <p:cxnSp>
        <p:nvCxnSpPr>
          <p:cNvPr id="5" name="Straight Connector 4">
            <a:extLst>
              <a:ext uri="{FF2B5EF4-FFF2-40B4-BE49-F238E27FC236}">
                <a16:creationId xmlns:a16="http://schemas.microsoft.com/office/drawing/2014/main" id="{F6588F1A-6881-461B-A857-DBCF702F2398}"/>
              </a:ext>
            </a:extLst>
          </p:cNvPr>
          <p:cNvCxnSpPr>
            <a:cxnSpLocks/>
          </p:cNvCxnSpPr>
          <p:nvPr/>
        </p:nvCxnSpPr>
        <p:spPr>
          <a:xfrm flipH="1">
            <a:off x="1600200" y="889023"/>
            <a:ext cx="7200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 name="Awkward: not about land…"/>
          <p:cNvSpPr txBox="1">
            <a:spLocks noGrp="1"/>
          </p:cNvSpPr>
          <p:nvPr>
            <p:ph type="body" idx="1"/>
          </p:nvPr>
        </p:nvSpPr>
        <p:spPr>
          <a:xfrm>
            <a:off x="571500" y="1143000"/>
            <a:ext cx="7810500" cy="5143500"/>
          </a:xfrm>
          <a:prstGeom prst="rect">
            <a:avLst/>
          </a:prstGeom>
        </p:spPr>
        <p:txBody>
          <a:bodyPr>
            <a:normAutofit fontScale="85000" lnSpcReduction="20000"/>
          </a:bodyPr>
          <a:lstStyle/>
          <a:p>
            <a:pPr marL="251808" indent="-251808" defTabSz="386106">
              <a:spcBef>
                <a:spcPts val="1055"/>
              </a:spcBef>
              <a:defRPr sz="5640"/>
            </a:pPr>
            <a:r>
              <a:rPr sz="3600" dirty="0"/>
              <a:t>Awkward: not about land</a:t>
            </a:r>
          </a:p>
          <a:p>
            <a:pPr marL="251808" indent="-251808" defTabSz="386106">
              <a:spcBef>
                <a:spcPts val="1055"/>
              </a:spcBef>
              <a:defRPr sz="5640"/>
            </a:pPr>
            <a:r>
              <a:rPr sz="3600" dirty="0"/>
              <a:t>Accounted for by waste: CO</a:t>
            </a:r>
            <a:r>
              <a:rPr sz="3600" baseline="-5999" dirty="0"/>
              <a:t>2</a:t>
            </a:r>
          </a:p>
          <a:p>
            <a:pPr marL="520403" lvl="1" indent="-251808" defTabSz="386106">
              <a:spcBef>
                <a:spcPts val="1055"/>
              </a:spcBef>
              <a:defRPr sz="3384"/>
            </a:pPr>
            <a:r>
              <a:rPr dirty="0"/>
              <a:t>Amount of hypothetical forestry land required to sequester</a:t>
            </a:r>
          </a:p>
          <a:p>
            <a:pPr marL="520403" lvl="1" indent="-251808" defTabSz="386106">
              <a:spcBef>
                <a:spcPts val="1055"/>
              </a:spcBef>
              <a:defRPr sz="3384"/>
            </a:pPr>
            <a:r>
              <a:rPr dirty="0"/>
              <a:t>Arbitrary: why not hypothetical biofuel cultivation, wind turbines, CCS projects, insulation schemes, …</a:t>
            </a:r>
          </a:p>
          <a:p>
            <a:pPr marL="251808" indent="-251808" defTabSz="386106">
              <a:spcBef>
                <a:spcPts val="1055"/>
              </a:spcBef>
              <a:defRPr sz="5640"/>
            </a:pPr>
            <a:r>
              <a:rPr lang="en-GB" sz="3300" dirty="0"/>
              <a:t>More than</a:t>
            </a:r>
            <a:r>
              <a:rPr sz="3300" dirty="0"/>
              <a:t> half the global footprint</a:t>
            </a:r>
          </a:p>
          <a:p>
            <a:pPr marL="520403" lvl="1" indent="-251808" defTabSz="386106">
              <a:spcBef>
                <a:spcPts val="1055"/>
              </a:spcBef>
              <a:defRPr sz="3384"/>
            </a:pPr>
            <a:r>
              <a:rPr dirty="0"/>
              <a:t>Sensitivity!</a:t>
            </a:r>
          </a:p>
          <a:p>
            <a:pPr marL="520403" lvl="1" indent="-251808" defTabSz="386106">
              <a:spcBef>
                <a:spcPts val="1055"/>
              </a:spcBef>
              <a:defRPr sz="3384"/>
            </a:pPr>
            <a:r>
              <a:rPr b="1" dirty="0"/>
              <a:t>Carbon</a:t>
            </a:r>
            <a:r>
              <a:rPr dirty="0"/>
              <a:t> footprint more useful than ecological footprint?</a:t>
            </a:r>
          </a:p>
        </p:txBody>
      </p:sp>
      <p:sp>
        <p:nvSpPr>
          <p:cNvPr id="672" name="Fossil fuel consumption"/>
          <p:cNvSpPr txBox="1">
            <a:spLocks noGrp="1"/>
          </p:cNvSpPr>
          <p:nvPr>
            <p:ph type="title"/>
          </p:nvPr>
        </p:nvSpPr>
        <p:spPr>
          <a:prstGeom prst="rect">
            <a:avLst/>
          </a:prstGeom>
        </p:spPr>
        <p:txBody>
          <a:bodyPr/>
          <a:lstStyle/>
          <a:p>
            <a:r>
              <a:rPr dirty="0"/>
              <a:t>Fossil fuel consumption</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Other limitations"/>
          <p:cNvSpPr txBox="1">
            <a:spLocks noGrp="1"/>
          </p:cNvSpPr>
          <p:nvPr>
            <p:ph type="title"/>
          </p:nvPr>
        </p:nvSpPr>
        <p:spPr>
          <a:prstGeom prst="rect">
            <a:avLst/>
          </a:prstGeom>
        </p:spPr>
        <p:txBody>
          <a:bodyPr/>
          <a:lstStyle/>
          <a:p>
            <a:r>
              <a:t>Other limitations</a:t>
            </a:r>
          </a:p>
        </p:txBody>
      </p:sp>
      <p:sp>
        <p:nvSpPr>
          <p:cNvPr id="677" name="Waste…"/>
          <p:cNvSpPr txBox="1">
            <a:spLocks noGrp="1"/>
          </p:cNvSpPr>
          <p:nvPr>
            <p:ph type="body" idx="1"/>
          </p:nvPr>
        </p:nvSpPr>
        <p:spPr>
          <a:xfrm>
            <a:off x="552450" y="914400"/>
            <a:ext cx="8039100" cy="5143500"/>
          </a:xfrm>
          <a:prstGeom prst="rect">
            <a:avLst/>
          </a:prstGeom>
        </p:spPr>
        <p:txBody>
          <a:bodyPr/>
          <a:lstStyle/>
          <a:p>
            <a:pPr marL="251808" indent="-251808" defTabSz="386106">
              <a:spcBef>
                <a:spcPts val="1055"/>
              </a:spcBef>
              <a:defRPr sz="5640"/>
            </a:pPr>
            <a:r>
              <a:rPr sz="2800" dirty="0"/>
              <a:t>Waste</a:t>
            </a:r>
          </a:p>
          <a:p>
            <a:pPr marL="520403" lvl="1" indent="-251808" defTabSz="386106">
              <a:spcBef>
                <a:spcPts val="1055"/>
              </a:spcBef>
              <a:defRPr sz="3384"/>
            </a:pPr>
            <a:r>
              <a:rPr sz="2400" dirty="0"/>
              <a:t>Carbon only</a:t>
            </a:r>
          </a:p>
          <a:p>
            <a:pPr marL="520403" lvl="1" indent="-251808" defTabSz="386106">
              <a:spcBef>
                <a:spcPts val="1055"/>
              </a:spcBef>
              <a:defRPr sz="3384"/>
            </a:pPr>
            <a:r>
              <a:rPr sz="2400" dirty="0"/>
              <a:t>Toxins? Nuclear waste?</a:t>
            </a:r>
          </a:p>
          <a:p>
            <a:pPr marL="251808" indent="-251808" defTabSz="386106">
              <a:spcBef>
                <a:spcPts val="1055"/>
              </a:spcBef>
              <a:defRPr sz="5640"/>
            </a:pPr>
            <a:r>
              <a:rPr sz="2800" dirty="0"/>
              <a:t>Water</a:t>
            </a:r>
          </a:p>
          <a:p>
            <a:pPr marL="251808" indent="-251808" defTabSz="386106">
              <a:spcBef>
                <a:spcPts val="1055"/>
              </a:spcBef>
              <a:defRPr sz="5640"/>
            </a:pPr>
            <a:r>
              <a:rPr sz="2800" i="1" dirty="0"/>
              <a:t>Whose</a:t>
            </a:r>
            <a:r>
              <a:rPr sz="2800" dirty="0"/>
              <a:t> land area?</a:t>
            </a:r>
            <a:endParaRPr lang="en-US" sz="2800" dirty="0"/>
          </a:p>
          <a:p>
            <a:pPr marL="520403" lvl="1" indent="-251808" defTabSz="386106">
              <a:spcBef>
                <a:spcPts val="1055"/>
              </a:spcBef>
              <a:defRPr sz="3384"/>
            </a:pPr>
            <a:r>
              <a:rPr lang="en-US" sz="2400" dirty="0"/>
              <a:t>Typically nation </a:t>
            </a:r>
            <a:r>
              <a:rPr lang="en-US" sz="2400"/>
              <a:t>by nation</a:t>
            </a:r>
          </a:p>
          <a:p>
            <a:pPr marL="520403" lvl="1" indent="-251808" defTabSz="386106">
              <a:spcBef>
                <a:spcPts val="1055"/>
              </a:spcBef>
              <a:defRPr sz="3384"/>
            </a:pPr>
            <a:r>
              <a:rPr lang="en-US" sz="2400"/>
              <a:t>Autarky</a:t>
            </a:r>
            <a:r>
              <a:rPr lang="en-US" sz="2400" dirty="0"/>
              <a:t>, anti-trade</a:t>
            </a:r>
          </a:p>
          <a:p>
            <a:pPr marL="251808" indent="-251808" defTabSz="386106">
              <a:spcBef>
                <a:spcPts val="1055"/>
              </a:spcBef>
              <a:defRPr sz="5640"/>
            </a:pPr>
            <a:r>
              <a:rPr sz="2800" dirty="0"/>
              <a:t>Strong sustainability</a:t>
            </a:r>
          </a:p>
          <a:p>
            <a:pPr marL="520403" lvl="1" indent="-251808" defTabSz="386106">
              <a:spcBef>
                <a:spcPts val="1055"/>
              </a:spcBef>
              <a:defRPr sz="3384"/>
            </a:pPr>
            <a:r>
              <a:rPr sz="2400" dirty="0"/>
              <a:t>But implies full substitutability between different kinds of natural capital</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2. Genuine Saving"/>
          <p:cNvSpPr txBox="1">
            <a:spLocks noGrp="1"/>
          </p:cNvSpPr>
          <p:nvPr>
            <p:ph type="title"/>
          </p:nvPr>
        </p:nvSpPr>
        <p:spPr>
          <a:xfrm>
            <a:off x="582386" y="0"/>
            <a:ext cx="7772400" cy="1143000"/>
          </a:xfrm>
          <a:prstGeom prst="rect">
            <a:avLst/>
          </a:prstGeom>
        </p:spPr>
        <p:txBody>
          <a:bodyPr/>
          <a:lstStyle/>
          <a:p>
            <a:r>
              <a:rPr lang="en-GB" sz="3600" dirty="0">
                <a:latin typeface="Candara" panose="020E0502030303020204" pitchFamily="34" charset="0"/>
              </a:rPr>
              <a:t>Corporate Accounting</a:t>
            </a:r>
            <a:endParaRPr sz="3600" dirty="0">
              <a:latin typeface="Candara" panose="020E0502030303020204" pitchFamily="34" charset="0"/>
            </a:endParaRPr>
          </a:p>
        </p:txBody>
      </p:sp>
      <p:sp>
        <p:nvSpPr>
          <p:cNvPr id="587" name="aka Adjusted Net Saving…"/>
          <p:cNvSpPr txBox="1">
            <a:spLocks noGrp="1"/>
          </p:cNvSpPr>
          <p:nvPr>
            <p:ph type="body" idx="1"/>
          </p:nvPr>
        </p:nvSpPr>
        <p:spPr>
          <a:xfrm>
            <a:off x="571500" y="1143000"/>
            <a:ext cx="8174932" cy="5143500"/>
          </a:xfrm>
          <a:prstGeom prst="rect">
            <a:avLst/>
          </a:prstGeom>
        </p:spPr>
        <p:txBody>
          <a:bodyPr/>
          <a:lstStyle/>
          <a:p>
            <a:r>
              <a:rPr lang="en-GB" sz="2800" dirty="0"/>
              <a:t>Companies report environmental performance to</a:t>
            </a:r>
          </a:p>
          <a:p>
            <a:pPr lvl="1"/>
            <a:r>
              <a:rPr lang="en-GB" sz="2400" dirty="0"/>
              <a:t>(Prospective) customers</a:t>
            </a:r>
          </a:p>
          <a:p>
            <a:pPr lvl="1"/>
            <a:r>
              <a:rPr lang="en-GB" sz="2400" dirty="0"/>
              <a:t>(Prospective) regulators</a:t>
            </a:r>
          </a:p>
          <a:p>
            <a:pPr lvl="1"/>
            <a:r>
              <a:rPr lang="en-GB" sz="2400" dirty="0"/>
              <a:t>(Prospective) workers</a:t>
            </a:r>
          </a:p>
          <a:p>
            <a:pPr lvl="1"/>
            <a:r>
              <a:rPr lang="en-GB" sz="2400" dirty="0"/>
              <a:t>(Prospective) investors</a:t>
            </a:r>
            <a:endParaRPr lang="en-GB" dirty="0"/>
          </a:p>
          <a:p>
            <a:r>
              <a:rPr lang="en-GB" dirty="0"/>
              <a:t>Five largest public companies in UK</a:t>
            </a:r>
          </a:p>
          <a:p>
            <a:pPr lvl="1"/>
            <a:r>
              <a:rPr lang="en-GB" sz="2400" dirty="0"/>
              <a:t>HSBC</a:t>
            </a:r>
          </a:p>
          <a:p>
            <a:pPr lvl="1"/>
            <a:r>
              <a:rPr lang="en-GB" sz="2400" dirty="0"/>
              <a:t>Unilever</a:t>
            </a:r>
          </a:p>
          <a:p>
            <a:pPr lvl="1"/>
            <a:r>
              <a:rPr lang="en-GB" sz="2400" dirty="0"/>
              <a:t>BP</a:t>
            </a:r>
          </a:p>
          <a:p>
            <a:pPr lvl="1"/>
            <a:r>
              <a:rPr lang="en-GB" sz="2400" dirty="0"/>
              <a:t>BHP Billiton</a:t>
            </a:r>
          </a:p>
          <a:p>
            <a:pPr lvl="1"/>
            <a:r>
              <a:rPr lang="en-GB" sz="2400" dirty="0"/>
              <a:t>AstraZeneca</a:t>
            </a:r>
            <a:endParaRPr lang="en-US" sz="2400" dirty="0"/>
          </a:p>
          <a:p>
            <a:endParaRPr lang="en-GB" sz="2800" dirty="0"/>
          </a:p>
          <a:p>
            <a:pPr marL="914400" lvl="2" indent="0">
              <a:buNone/>
            </a:pPr>
            <a:endParaRPr lang="en-GB" sz="2800" dirty="0"/>
          </a:p>
          <a:p>
            <a:pPr marL="914400" lvl="2" indent="0">
              <a:buNone/>
            </a:pPr>
            <a:endParaRPr lang="en-GB" sz="2800" dirty="0"/>
          </a:p>
        </p:txBody>
      </p:sp>
    </p:spTree>
    <p:extLst>
      <p:ext uri="{BB962C8B-B14F-4D97-AF65-F5344CB8AC3E}">
        <p14:creationId xmlns:p14="http://schemas.microsoft.com/office/powerpoint/2010/main" val="3648858448"/>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5110659" cy="6858000"/>
          </a:xfrm>
          <a:prstGeom prst="rect">
            <a:avLst/>
          </a:prstGeom>
        </p:spPr>
      </p:pic>
      <p:sp>
        <p:nvSpPr>
          <p:cNvPr id="5" name="TextBox 4"/>
          <p:cNvSpPr txBox="1"/>
          <p:nvPr/>
        </p:nvSpPr>
        <p:spPr>
          <a:xfrm>
            <a:off x="5121545" y="228600"/>
            <a:ext cx="4145687" cy="1815882"/>
          </a:xfrm>
          <a:prstGeom prst="rect">
            <a:avLst/>
          </a:prstGeom>
          <a:noFill/>
        </p:spPr>
        <p:txBody>
          <a:bodyPr wrap="none" rtlCol="0">
            <a:spAutoFit/>
          </a:bodyPr>
          <a:lstStyle/>
          <a:p>
            <a:r>
              <a:rPr lang="en-GB" sz="2800" dirty="0">
                <a:latin typeface="Candara" panose="020E0502030303020204" pitchFamily="34" charset="0"/>
              </a:rPr>
              <a:t>HSBC is focussed on the</a:t>
            </a:r>
          </a:p>
          <a:p>
            <a:r>
              <a:rPr lang="en-GB" sz="2800" dirty="0">
                <a:latin typeface="Candara" panose="020E0502030303020204" pitchFamily="34" charset="0"/>
              </a:rPr>
              <a:t>environmental impact</a:t>
            </a:r>
          </a:p>
          <a:p>
            <a:r>
              <a:rPr lang="en-GB" sz="2800" dirty="0">
                <a:latin typeface="Candara" panose="020E0502030303020204" pitchFamily="34" charset="0"/>
              </a:rPr>
              <a:t>of its investment portfolio</a:t>
            </a:r>
          </a:p>
          <a:p>
            <a:r>
              <a:rPr lang="en-GB" sz="2800" dirty="0">
                <a:latin typeface="Candara" panose="020E0502030303020204" pitchFamily="34" charset="0"/>
              </a:rPr>
              <a:t>and loan book.</a:t>
            </a:r>
            <a:r>
              <a:rPr lang="en-GB" dirty="0">
                <a:latin typeface="Candara" panose="020E0502030303020204" pitchFamily="34" charset="0"/>
              </a:rPr>
              <a:t> </a:t>
            </a:r>
          </a:p>
        </p:txBody>
      </p:sp>
    </p:spTree>
    <p:extLst>
      <p:ext uri="{BB962C8B-B14F-4D97-AF65-F5344CB8AC3E}">
        <p14:creationId xmlns:p14="http://schemas.microsoft.com/office/powerpoint/2010/main" val="40474865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304945"/>
            <a:ext cx="9144000" cy="6248109"/>
          </a:xfrm>
          <a:prstGeom prst="rect">
            <a:avLst/>
          </a:prstGeom>
        </p:spPr>
      </p:pic>
      <p:sp>
        <p:nvSpPr>
          <p:cNvPr id="4" name="TextBox 3"/>
          <p:cNvSpPr txBox="1"/>
          <p:nvPr/>
        </p:nvSpPr>
        <p:spPr>
          <a:xfrm>
            <a:off x="0" y="5042118"/>
            <a:ext cx="2653290" cy="1815882"/>
          </a:xfrm>
          <a:prstGeom prst="rect">
            <a:avLst/>
          </a:prstGeom>
          <a:noFill/>
        </p:spPr>
        <p:txBody>
          <a:bodyPr wrap="none" rtlCol="0">
            <a:spAutoFit/>
          </a:bodyPr>
          <a:lstStyle/>
          <a:p>
            <a:r>
              <a:rPr lang="en-GB" sz="2800" dirty="0">
                <a:latin typeface="Candara" panose="020E0502030303020204" pitchFamily="34" charset="0"/>
              </a:rPr>
              <a:t>Unilever:</a:t>
            </a:r>
          </a:p>
          <a:p>
            <a:r>
              <a:rPr lang="en-GB" sz="2800" dirty="0">
                <a:latin typeface="Candara" panose="020E0502030303020204" pitchFamily="34" charset="0"/>
              </a:rPr>
              <a:t>Good products,</a:t>
            </a:r>
          </a:p>
          <a:p>
            <a:r>
              <a:rPr lang="en-GB" sz="2800" dirty="0">
                <a:latin typeface="Candara" panose="020E0502030303020204" pitchFamily="34" charset="0"/>
              </a:rPr>
              <a:t>good processes,</a:t>
            </a:r>
          </a:p>
          <a:p>
            <a:r>
              <a:rPr lang="en-GB" sz="2800" dirty="0">
                <a:latin typeface="Candara" panose="020E0502030303020204" pitchFamily="34" charset="0"/>
              </a:rPr>
              <a:t>good employer</a:t>
            </a:r>
          </a:p>
        </p:txBody>
      </p:sp>
    </p:spTree>
    <p:extLst>
      <p:ext uri="{BB962C8B-B14F-4D97-AF65-F5344CB8AC3E}">
        <p14:creationId xmlns:p14="http://schemas.microsoft.com/office/powerpoint/2010/main" val="36463074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76200"/>
            <a:ext cx="9037952" cy="4483100"/>
          </a:xfrm>
          <a:prstGeom prst="rect">
            <a:avLst/>
          </a:prstGeom>
        </p:spPr>
      </p:pic>
      <p:pic>
        <p:nvPicPr>
          <p:cNvPr id="3" name="Picture 2"/>
          <p:cNvPicPr>
            <a:picLocks noChangeAspect="1"/>
          </p:cNvPicPr>
          <p:nvPr/>
        </p:nvPicPr>
        <p:blipFill>
          <a:blip r:embed="rId3"/>
          <a:stretch>
            <a:fillRect/>
          </a:stretch>
        </p:blipFill>
        <p:spPr>
          <a:xfrm>
            <a:off x="76200" y="4639359"/>
            <a:ext cx="2133600" cy="2207755"/>
          </a:xfrm>
          <a:prstGeom prst="rect">
            <a:avLst/>
          </a:prstGeom>
        </p:spPr>
      </p:pic>
      <p:sp>
        <p:nvSpPr>
          <p:cNvPr id="4" name="TextBox 3"/>
          <p:cNvSpPr txBox="1"/>
          <p:nvPr/>
        </p:nvSpPr>
        <p:spPr>
          <a:xfrm>
            <a:off x="2446132" y="4641404"/>
            <a:ext cx="6591820" cy="1815882"/>
          </a:xfrm>
          <a:prstGeom prst="rect">
            <a:avLst/>
          </a:prstGeom>
          <a:noFill/>
        </p:spPr>
        <p:txBody>
          <a:bodyPr wrap="square" rtlCol="0">
            <a:spAutoFit/>
          </a:bodyPr>
          <a:lstStyle/>
          <a:p>
            <a:r>
              <a:rPr lang="en-GB" sz="2800" dirty="0">
                <a:latin typeface="Candara" panose="020E0502030303020204" pitchFamily="34" charset="0"/>
              </a:rPr>
              <a:t>BP sets targets for its operational emissions, and reports on its performance.</a:t>
            </a:r>
          </a:p>
          <a:p>
            <a:r>
              <a:rPr lang="en-GB" sz="2800" dirty="0">
                <a:latin typeface="Candara" panose="020E0502030303020204" pitchFamily="34" charset="0"/>
              </a:rPr>
              <a:t>Argues for climate policy.</a:t>
            </a:r>
          </a:p>
          <a:p>
            <a:r>
              <a:rPr lang="en-GB" sz="2800" dirty="0">
                <a:latin typeface="Candara" panose="020E0502030303020204" pitchFamily="34" charset="0"/>
              </a:rPr>
              <a:t>No liability for use of its products.</a:t>
            </a:r>
            <a:endParaRPr lang="en-GB" dirty="0">
              <a:latin typeface="Candara" panose="020E0502030303020204" pitchFamily="34" charset="0"/>
            </a:endParaRPr>
          </a:p>
        </p:txBody>
      </p:sp>
    </p:spTree>
    <p:extLst>
      <p:ext uri="{BB962C8B-B14F-4D97-AF65-F5344CB8AC3E}">
        <p14:creationId xmlns:p14="http://schemas.microsoft.com/office/powerpoint/2010/main" val="29457076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6073153" cy="6858000"/>
          </a:xfrm>
          <a:prstGeom prst="rect">
            <a:avLst/>
          </a:prstGeom>
        </p:spPr>
      </p:pic>
      <p:sp>
        <p:nvSpPr>
          <p:cNvPr id="3" name="TextBox 2"/>
          <p:cNvSpPr txBox="1"/>
          <p:nvPr/>
        </p:nvSpPr>
        <p:spPr>
          <a:xfrm>
            <a:off x="6248400" y="457200"/>
            <a:ext cx="2895600" cy="3539430"/>
          </a:xfrm>
          <a:prstGeom prst="rect">
            <a:avLst/>
          </a:prstGeom>
          <a:noFill/>
        </p:spPr>
        <p:txBody>
          <a:bodyPr wrap="square" rtlCol="0">
            <a:spAutoFit/>
          </a:bodyPr>
          <a:lstStyle/>
          <a:p>
            <a:r>
              <a:rPr lang="en-GB" sz="2800" dirty="0">
                <a:latin typeface="Candara" panose="020E0502030303020204" pitchFamily="34" charset="0"/>
              </a:rPr>
              <a:t>BHP Billiton is focussed on</a:t>
            </a:r>
          </a:p>
          <a:p>
            <a:r>
              <a:rPr lang="en-GB" sz="2800" dirty="0">
                <a:latin typeface="Candara" panose="020E0502030303020204" pitchFamily="34" charset="0"/>
              </a:rPr>
              <a:t>operational</a:t>
            </a:r>
          </a:p>
          <a:p>
            <a:r>
              <a:rPr lang="en-GB" sz="2800" dirty="0">
                <a:latin typeface="Candara" panose="020E0502030303020204" pitchFamily="34" charset="0"/>
              </a:rPr>
              <a:t>performance.</a:t>
            </a:r>
          </a:p>
          <a:p>
            <a:endParaRPr lang="en-GB" sz="2800" dirty="0">
              <a:latin typeface="Candara" panose="020E0502030303020204" pitchFamily="34" charset="0"/>
            </a:endParaRPr>
          </a:p>
          <a:p>
            <a:r>
              <a:rPr lang="en-GB" sz="2800" dirty="0">
                <a:latin typeface="Candara" panose="020E0502030303020204" pitchFamily="34" charset="0"/>
              </a:rPr>
              <a:t>Sustainability</a:t>
            </a:r>
          </a:p>
          <a:p>
            <a:r>
              <a:rPr lang="en-GB" sz="2800" dirty="0">
                <a:latin typeface="Candara" panose="020E0502030303020204" pitchFamily="34" charset="0"/>
              </a:rPr>
              <a:t>report not just on</a:t>
            </a:r>
          </a:p>
          <a:p>
            <a:r>
              <a:rPr lang="en-GB" sz="2800" dirty="0">
                <a:latin typeface="Candara" panose="020E0502030303020204" pitchFamily="34" charset="0"/>
              </a:rPr>
              <a:t>environment.</a:t>
            </a:r>
          </a:p>
        </p:txBody>
      </p:sp>
    </p:spTree>
    <p:extLst>
      <p:ext uri="{BB962C8B-B14F-4D97-AF65-F5344CB8AC3E}">
        <p14:creationId xmlns:p14="http://schemas.microsoft.com/office/powerpoint/2010/main" val="37305920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76200"/>
            <a:ext cx="9144000" cy="3133049"/>
          </a:xfrm>
          <a:prstGeom prst="rect">
            <a:avLst/>
          </a:prstGeom>
        </p:spPr>
      </p:pic>
      <p:sp>
        <p:nvSpPr>
          <p:cNvPr id="3" name="TextBox 2"/>
          <p:cNvSpPr txBox="1"/>
          <p:nvPr/>
        </p:nvSpPr>
        <p:spPr>
          <a:xfrm>
            <a:off x="76200" y="3352800"/>
            <a:ext cx="6591820" cy="523220"/>
          </a:xfrm>
          <a:prstGeom prst="rect">
            <a:avLst/>
          </a:prstGeom>
          <a:noFill/>
        </p:spPr>
        <p:txBody>
          <a:bodyPr wrap="square" rtlCol="0">
            <a:spAutoFit/>
          </a:bodyPr>
          <a:lstStyle/>
          <a:p>
            <a:r>
              <a:rPr lang="en-GB" sz="2800" dirty="0">
                <a:latin typeface="Candara" panose="020E0502030303020204" pitchFamily="34" charset="0"/>
              </a:rPr>
              <a:t>AstraZeneca is proud of its paper tigers.</a:t>
            </a:r>
            <a:endParaRPr lang="en-GB" dirty="0">
              <a:latin typeface="Candara" panose="020E0502030303020204" pitchFamily="34" charset="0"/>
            </a:endParaRPr>
          </a:p>
        </p:txBody>
      </p:sp>
    </p:spTree>
    <p:extLst>
      <p:ext uri="{BB962C8B-B14F-4D97-AF65-F5344CB8AC3E}">
        <p14:creationId xmlns:p14="http://schemas.microsoft.com/office/powerpoint/2010/main" val="13477305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2. Genuine Saving"/>
          <p:cNvSpPr txBox="1">
            <a:spLocks noGrp="1"/>
          </p:cNvSpPr>
          <p:nvPr>
            <p:ph type="title"/>
          </p:nvPr>
        </p:nvSpPr>
        <p:spPr>
          <a:xfrm>
            <a:off x="582386" y="0"/>
            <a:ext cx="7772400" cy="1143000"/>
          </a:xfrm>
          <a:prstGeom prst="rect">
            <a:avLst/>
          </a:prstGeom>
        </p:spPr>
        <p:txBody>
          <a:bodyPr/>
          <a:lstStyle/>
          <a:p>
            <a:r>
              <a:rPr lang="en-GB" sz="3600" dirty="0">
                <a:latin typeface="Candara" panose="020E0502030303020204" pitchFamily="34" charset="0"/>
              </a:rPr>
              <a:t>Corporate Accounting</a:t>
            </a:r>
            <a:endParaRPr sz="3600" dirty="0">
              <a:latin typeface="Candara" panose="020E0502030303020204" pitchFamily="34" charset="0"/>
            </a:endParaRPr>
          </a:p>
        </p:txBody>
      </p:sp>
      <p:sp>
        <p:nvSpPr>
          <p:cNvPr id="587" name="aka Adjusted Net Saving…"/>
          <p:cNvSpPr txBox="1">
            <a:spLocks noGrp="1"/>
          </p:cNvSpPr>
          <p:nvPr>
            <p:ph type="body" idx="1"/>
          </p:nvPr>
        </p:nvSpPr>
        <p:spPr>
          <a:xfrm>
            <a:off x="571500" y="1143000"/>
            <a:ext cx="8174932" cy="5143500"/>
          </a:xfrm>
          <a:prstGeom prst="rect">
            <a:avLst/>
          </a:prstGeom>
        </p:spPr>
        <p:txBody>
          <a:bodyPr/>
          <a:lstStyle/>
          <a:p>
            <a:r>
              <a:rPr lang="en-GB" sz="2800" dirty="0"/>
              <a:t>Lots of glossy material</a:t>
            </a:r>
          </a:p>
          <a:p>
            <a:r>
              <a:rPr lang="en-GB" sz="2800" dirty="0"/>
              <a:t>Little standardization</a:t>
            </a:r>
          </a:p>
          <a:p>
            <a:r>
              <a:rPr lang="en-GB" sz="2800" dirty="0"/>
              <a:t>You would be hard-pressed to discern which company does best, or which exceeds expectations</a:t>
            </a:r>
          </a:p>
          <a:p>
            <a:r>
              <a:rPr lang="en-GB" sz="2800" dirty="0"/>
              <a:t>Sustainability reports are audited, but that just tells you that the reporting is truthful, not that the reporting is complete or useful</a:t>
            </a:r>
          </a:p>
          <a:p>
            <a:r>
              <a:rPr lang="en-GB" sz="2800" dirty="0"/>
              <a:t>Certification imposes little discipline</a:t>
            </a:r>
            <a:endParaRPr lang="en-US" sz="2400" dirty="0"/>
          </a:p>
          <a:p>
            <a:endParaRPr lang="en-GB" sz="2800" dirty="0"/>
          </a:p>
          <a:p>
            <a:pPr marL="914400" lvl="2" indent="0">
              <a:buNone/>
            </a:pPr>
            <a:endParaRPr lang="en-GB" sz="2800" dirty="0"/>
          </a:p>
          <a:p>
            <a:pPr marL="914400" lvl="2" indent="0">
              <a:buNone/>
            </a:pPr>
            <a:endParaRPr lang="en-GB" sz="2800" dirty="0"/>
          </a:p>
        </p:txBody>
      </p:sp>
    </p:spTree>
    <p:extLst>
      <p:ext uri="{BB962C8B-B14F-4D97-AF65-F5344CB8AC3E}">
        <p14:creationId xmlns:p14="http://schemas.microsoft.com/office/powerpoint/2010/main" val="280136178"/>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2. Genuine Saving"/>
          <p:cNvSpPr txBox="1">
            <a:spLocks noGrp="1"/>
          </p:cNvSpPr>
          <p:nvPr>
            <p:ph type="title"/>
          </p:nvPr>
        </p:nvSpPr>
        <p:spPr>
          <a:xfrm>
            <a:off x="582386" y="0"/>
            <a:ext cx="7772400" cy="1143000"/>
          </a:xfrm>
          <a:prstGeom prst="rect">
            <a:avLst/>
          </a:prstGeom>
        </p:spPr>
        <p:txBody>
          <a:bodyPr/>
          <a:lstStyle/>
          <a:p>
            <a:r>
              <a:rPr lang="en-GB" sz="3600" dirty="0">
                <a:latin typeface="Candara" panose="020E0502030303020204" pitchFamily="34" charset="0"/>
              </a:rPr>
              <a:t>Summary</a:t>
            </a:r>
            <a:endParaRPr sz="3600" dirty="0">
              <a:latin typeface="Candara" panose="020E0502030303020204" pitchFamily="34" charset="0"/>
            </a:endParaRPr>
          </a:p>
        </p:txBody>
      </p:sp>
      <p:sp>
        <p:nvSpPr>
          <p:cNvPr id="587" name="aka Adjusted Net Saving…"/>
          <p:cNvSpPr txBox="1">
            <a:spLocks noGrp="1"/>
          </p:cNvSpPr>
          <p:nvPr>
            <p:ph type="body" idx="1"/>
          </p:nvPr>
        </p:nvSpPr>
        <p:spPr>
          <a:xfrm>
            <a:off x="571500" y="1143000"/>
            <a:ext cx="8174932" cy="5143500"/>
          </a:xfrm>
          <a:prstGeom prst="rect">
            <a:avLst/>
          </a:prstGeom>
        </p:spPr>
        <p:txBody>
          <a:bodyPr/>
          <a:lstStyle/>
          <a:p>
            <a:r>
              <a:rPr lang="en-GB" sz="2800" dirty="0"/>
              <a:t>Some progress towards environmental accounting of countries and companies</a:t>
            </a:r>
          </a:p>
          <a:p>
            <a:r>
              <a:rPr lang="en-GB" sz="2800" dirty="0"/>
              <a:t>More numbers than insights</a:t>
            </a:r>
            <a:endParaRPr lang="en-US" sz="2400" dirty="0"/>
          </a:p>
          <a:p>
            <a:endParaRPr lang="en-GB" sz="2800" dirty="0"/>
          </a:p>
          <a:p>
            <a:pPr marL="914400" lvl="2" indent="0">
              <a:buNone/>
            </a:pPr>
            <a:endParaRPr lang="en-GB" sz="2800" dirty="0"/>
          </a:p>
          <a:p>
            <a:pPr marL="914400" lvl="2" indent="0">
              <a:buNone/>
            </a:pPr>
            <a:endParaRPr lang="en-GB" sz="2800" dirty="0"/>
          </a:p>
        </p:txBody>
      </p:sp>
    </p:spTree>
    <p:extLst>
      <p:ext uri="{BB962C8B-B14F-4D97-AF65-F5344CB8AC3E}">
        <p14:creationId xmlns:p14="http://schemas.microsoft.com/office/powerpoint/2010/main" val="52390634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 name="hi-res.jpg" descr="hi-res.jpg"/>
          <p:cNvPicPr>
            <a:picLocks noChangeAspect="1"/>
          </p:cNvPicPr>
          <p:nvPr/>
        </p:nvPicPr>
        <p:blipFill>
          <a:blip r:embed="rId5"/>
          <a:stretch>
            <a:fillRect/>
          </a:stretch>
        </p:blipFill>
        <p:spPr>
          <a:xfrm>
            <a:off x="-25202" y="-11430"/>
            <a:ext cx="9169202" cy="6248400"/>
          </a:xfrm>
          <a:prstGeom prst="rect">
            <a:avLst/>
          </a:prstGeom>
          <a:ln w="12700">
            <a:miter lim="400000"/>
          </a:ln>
        </p:spPr>
      </p:pic>
      <p:pic>
        <p:nvPicPr>
          <p:cNvPr id="182" name="rfk.mov" descr="rfk.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8233172" y="5973961"/>
            <a:ext cx="1" cy="1"/>
          </a:xfrm>
          <a:prstGeom prst="rect">
            <a:avLst/>
          </a:prstGeom>
          <a:ln w="12700">
            <a:miter lim="400000"/>
          </a:ln>
        </p:spPr>
      </p:pic>
      <p:sp>
        <p:nvSpPr>
          <p:cNvPr id="183" name="Image: University of California, Los Angeles. Library. Department of Special Collections. http://www.oac.cdlib.org/ark:/13030/kt638nd494/"/>
          <p:cNvSpPr txBox="1"/>
          <p:nvPr/>
        </p:nvSpPr>
        <p:spPr>
          <a:xfrm>
            <a:off x="401397" y="6499655"/>
            <a:ext cx="8536782" cy="234488"/>
          </a:xfrm>
          <a:prstGeom prst="rect">
            <a:avLst/>
          </a:prstGeom>
          <a:ln w="12700">
            <a:miter lim="400000"/>
          </a:ln>
          <a:effectLst>
            <a:outerShdw blurRad="127000" dir="2700000" rotWithShape="0">
              <a:srgbClr val="000000"/>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gn="r">
              <a:defRPr sz="1500" b="1">
                <a:latin typeface="+mn-lt"/>
                <a:ea typeface="+mn-ea"/>
                <a:cs typeface="+mn-cs"/>
                <a:sym typeface="Myriad Pro"/>
              </a:defRPr>
            </a:lvl1pPr>
          </a:lstStyle>
          <a:p>
            <a:r>
              <a:rPr sz="1055"/>
              <a:t>Image: University of California, Los Angeles. Library. Department of Special Collections. http://www.oac.cdlib.org/ark:/13030/kt638nd494/</a:t>
            </a:r>
          </a:p>
        </p:txBody>
      </p:sp>
      <p:sp>
        <p:nvSpPr>
          <p:cNvPr id="3" name="Rectangle 2">
            <a:extLst>
              <a:ext uri="{FF2B5EF4-FFF2-40B4-BE49-F238E27FC236}">
                <a16:creationId xmlns:a16="http://schemas.microsoft.com/office/drawing/2014/main" id="{0599D902-E35D-4313-B30E-7C9A015A793C}"/>
              </a:ext>
            </a:extLst>
          </p:cNvPr>
          <p:cNvSpPr/>
          <p:nvPr/>
        </p:nvSpPr>
        <p:spPr>
          <a:xfrm>
            <a:off x="0" y="304800"/>
            <a:ext cx="9108000" cy="21144250"/>
          </a:xfrm>
          <a:prstGeom prst="rect">
            <a:avLst/>
          </a:prstGeom>
        </p:spPr>
        <p:txBody>
          <a:bodyPr>
            <a:noAutofit/>
          </a:bodyPr>
          <a:lstStyle/>
          <a:p>
            <a:r>
              <a:rPr lang="en-US" dirty="0">
                <a:solidFill>
                  <a:srgbClr val="FFC000"/>
                </a:solidFill>
                <a:latin typeface="Candara" panose="020E0502030303020204" pitchFamily="34" charset="0"/>
              </a:rPr>
              <a:t>Even if we act to erase material poverty, there is another greater task, it is to confront the poverty of satisfaction - purpose and dignity - that afflicts us all.</a:t>
            </a:r>
          </a:p>
          <a:p>
            <a:r>
              <a:rPr lang="en-US" dirty="0">
                <a:solidFill>
                  <a:srgbClr val="FFC000"/>
                </a:solidFill>
                <a:latin typeface="Candara" panose="020E0502030303020204" pitchFamily="34" charset="0"/>
              </a:rPr>
              <a:t> </a:t>
            </a:r>
          </a:p>
          <a:p>
            <a:r>
              <a:rPr lang="en-US" dirty="0">
                <a:solidFill>
                  <a:srgbClr val="FFC000"/>
                </a:solidFill>
                <a:latin typeface="Candara" panose="020E0502030303020204" pitchFamily="34" charset="0"/>
              </a:rPr>
              <a:t>Too much and for too long, we seemed to have surrendered personal excellence and community values in the mere accumulation of material things.  Our Gross National Product, now, is over $800 billion dollars a year, but that Gross National Product - if we judge the United States of America by that - that Gross National Product counts air pollution and cigarette advertising, and ambulances to clear our highways of carnage. </a:t>
            </a:r>
          </a:p>
          <a:p>
            <a:endParaRPr lang="en-US" dirty="0">
              <a:solidFill>
                <a:srgbClr val="FFC000"/>
              </a:solidFill>
              <a:latin typeface="Candara" panose="020E0502030303020204" pitchFamily="34" charset="0"/>
            </a:endParaRPr>
          </a:p>
          <a:p>
            <a:r>
              <a:rPr lang="en-US" dirty="0">
                <a:solidFill>
                  <a:srgbClr val="FFC000"/>
                </a:solidFill>
                <a:latin typeface="Candara" panose="020E0502030303020204" pitchFamily="34" charset="0"/>
              </a:rPr>
              <a:t>It counts special locks for our doors and the jails for the people who break them.  It counts the destruction of the redwood and the loss of our natural wonder in chaotic sprawl.</a:t>
            </a:r>
          </a:p>
        </p:txBody>
      </p:sp>
    </p:spTree>
    <p:extLst>
      <p:ext uri="{BB962C8B-B14F-4D97-AF65-F5344CB8AC3E}">
        <p14:creationId xmlns:p14="http://schemas.microsoft.com/office/powerpoint/2010/main" val="3570122148"/>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754997" fill="hold"/>
                                        <p:tgtEl>
                                          <p:spTgt spid="18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showWhenStopped="0">
                <p:cTn id="7" fill="hold" display="0">
                  <p:stCondLst>
                    <p:cond delay="indefinite"/>
                  </p:stCondLst>
                </p:cTn>
                <p:tgtEl>
                  <p:spTgt spid="182"/>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52346" cy="4212771"/>
          </a:xfrm>
          <a:prstGeom prst="rect">
            <a:avLst/>
          </a:prstGeom>
        </p:spPr>
      </p:pic>
      <p:sp>
        <p:nvSpPr>
          <p:cNvPr id="5" name="TextBox 4"/>
          <p:cNvSpPr txBox="1"/>
          <p:nvPr/>
        </p:nvSpPr>
        <p:spPr>
          <a:xfrm>
            <a:off x="2895600" y="2117271"/>
            <a:ext cx="3196709" cy="1754326"/>
          </a:xfrm>
          <a:prstGeom prst="rect">
            <a:avLst/>
          </a:prstGeom>
          <a:noFill/>
        </p:spPr>
        <p:txBody>
          <a:bodyPr wrap="none" rtlCol="0">
            <a:spAutoFit/>
          </a:bodyPr>
          <a:lstStyle/>
          <a:p>
            <a:pPr algn="ctr"/>
            <a:r>
              <a:rPr lang="en-GB" sz="3600" dirty="0">
                <a:latin typeface="Candara" panose="020E0502030303020204" pitchFamily="34" charset="0"/>
              </a:rPr>
              <a:t>Vote tactically</a:t>
            </a:r>
          </a:p>
          <a:p>
            <a:pPr algn="ctr"/>
            <a:endParaRPr lang="en-GB" sz="3600" dirty="0">
              <a:latin typeface="Candara" panose="020E0502030303020204" pitchFamily="34" charset="0"/>
            </a:endParaRPr>
          </a:p>
          <a:p>
            <a:pPr algn="ctr"/>
            <a:r>
              <a:rPr lang="en-GB" sz="3600" dirty="0">
                <a:latin typeface="Candara" panose="020E0502030303020204" pitchFamily="34" charset="0"/>
              </a:rPr>
              <a:t>Don’t vote Tory</a:t>
            </a:r>
          </a:p>
        </p:txBody>
      </p:sp>
    </p:spTree>
    <p:extLst>
      <p:ext uri="{BB962C8B-B14F-4D97-AF65-F5344CB8AC3E}">
        <p14:creationId xmlns:p14="http://schemas.microsoft.com/office/powerpoint/2010/main" val="24339069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 name="hi-res.jpg" descr="hi-res.jpg"/>
          <p:cNvPicPr>
            <a:picLocks noChangeAspect="1"/>
          </p:cNvPicPr>
          <p:nvPr/>
        </p:nvPicPr>
        <p:blipFill>
          <a:blip r:embed="rId5"/>
          <a:stretch>
            <a:fillRect/>
          </a:stretch>
        </p:blipFill>
        <p:spPr>
          <a:xfrm>
            <a:off x="-25202" y="-11430"/>
            <a:ext cx="9169202" cy="6248400"/>
          </a:xfrm>
          <a:prstGeom prst="rect">
            <a:avLst/>
          </a:prstGeom>
          <a:ln w="12700">
            <a:miter lim="400000"/>
          </a:ln>
        </p:spPr>
      </p:pic>
      <p:pic>
        <p:nvPicPr>
          <p:cNvPr id="182" name="rfk.mov" descr="rfk.mov"/>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8233172" y="5973961"/>
            <a:ext cx="1" cy="1"/>
          </a:xfrm>
          <a:prstGeom prst="rect">
            <a:avLst/>
          </a:prstGeom>
          <a:ln w="12700">
            <a:miter lim="400000"/>
          </a:ln>
        </p:spPr>
      </p:pic>
      <p:sp>
        <p:nvSpPr>
          <p:cNvPr id="183" name="Image: University of California, Los Angeles. Library. Department of Special Collections. http://www.oac.cdlib.org/ark:/13030/kt638nd494/"/>
          <p:cNvSpPr txBox="1"/>
          <p:nvPr/>
        </p:nvSpPr>
        <p:spPr>
          <a:xfrm>
            <a:off x="401397" y="6499655"/>
            <a:ext cx="8536782" cy="234488"/>
          </a:xfrm>
          <a:prstGeom prst="rect">
            <a:avLst/>
          </a:prstGeom>
          <a:ln w="12700">
            <a:miter lim="400000"/>
          </a:ln>
          <a:effectLst>
            <a:outerShdw blurRad="127000" dir="2700000" rotWithShape="0">
              <a:srgbClr val="000000"/>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gn="r">
              <a:defRPr sz="1500" b="1">
                <a:latin typeface="+mn-lt"/>
                <a:ea typeface="+mn-ea"/>
                <a:cs typeface="+mn-cs"/>
                <a:sym typeface="Myriad Pro"/>
              </a:defRPr>
            </a:lvl1pPr>
          </a:lstStyle>
          <a:p>
            <a:r>
              <a:rPr sz="1055"/>
              <a:t>Image: University of California, Los Angeles. Library. Department of Special Collections. http://www.oac.cdlib.org/ark:/13030/kt638nd494/</a:t>
            </a:r>
          </a:p>
        </p:txBody>
      </p:sp>
      <p:sp>
        <p:nvSpPr>
          <p:cNvPr id="3" name="Rectangle 2">
            <a:extLst>
              <a:ext uri="{FF2B5EF4-FFF2-40B4-BE49-F238E27FC236}">
                <a16:creationId xmlns:a16="http://schemas.microsoft.com/office/drawing/2014/main" id="{0599D902-E35D-4313-B30E-7C9A015A793C}"/>
              </a:ext>
            </a:extLst>
          </p:cNvPr>
          <p:cNvSpPr/>
          <p:nvPr/>
        </p:nvSpPr>
        <p:spPr>
          <a:xfrm>
            <a:off x="0" y="0"/>
            <a:ext cx="9108000" cy="21144250"/>
          </a:xfrm>
          <a:prstGeom prst="rect">
            <a:avLst/>
          </a:prstGeom>
        </p:spPr>
        <p:txBody>
          <a:bodyPr>
            <a:noAutofit/>
          </a:bodyPr>
          <a:lstStyle/>
          <a:p>
            <a:r>
              <a:rPr lang="en-US" dirty="0">
                <a:solidFill>
                  <a:srgbClr val="FFC000"/>
                </a:solidFill>
                <a:latin typeface="Candara" panose="020E0502030303020204" pitchFamily="34" charset="0"/>
              </a:rPr>
              <a:t>It counts napalm and counts nuclear warheads and armored cars for the police to fight the riots in our cities.  It counts Whitman's rifle and Speck's knife, and the television programs which glorify violence in order to sell toys to our children. </a:t>
            </a:r>
          </a:p>
          <a:p>
            <a:endParaRPr lang="en-US" dirty="0">
              <a:solidFill>
                <a:srgbClr val="FFC000"/>
              </a:solidFill>
              <a:latin typeface="Candara" panose="020E0502030303020204" pitchFamily="34" charset="0"/>
            </a:endParaRPr>
          </a:p>
          <a:p>
            <a:r>
              <a:rPr lang="en-US" dirty="0">
                <a:solidFill>
                  <a:srgbClr val="FFC000"/>
                </a:solidFill>
                <a:latin typeface="Candara" panose="020E0502030303020204" pitchFamily="34" charset="0"/>
              </a:rPr>
              <a:t>Yet the gross national product does not allow for the health of our children, the quality of their education or the joy of their play.  It does not include the beauty of our poetry or the strength of our marriages, the intelligence of our public debate or the integrity of our public officials. It measures neither our wit nor our courage, neither our wisdom nor our learning, neither our compassion nor our devotion to our country, it measures everything in short, except that which makes life worthwhile. </a:t>
            </a:r>
          </a:p>
          <a:p>
            <a:endParaRPr lang="en-US" dirty="0">
              <a:solidFill>
                <a:srgbClr val="FFC000"/>
              </a:solidFill>
              <a:latin typeface="Candara" panose="020E0502030303020204" pitchFamily="34" charset="0"/>
            </a:endParaRPr>
          </a:p>
          <a:p>
            <a:r>
              <a:rPr lang="en-US" dirty="0">
                <a:solidFill>
                  <a:srgbClr val="FFC000"/>
                </a:solidFill>
                <a:latin typeface="Candara" panose="020E0502030303020204" pitchFamily="34" charset="0"/>
              </a:rPr>
              <a:t>And it can tell us everything about America except why we are proud that we are Americans.</a:t>
            </a:r>
            <a:br>
              <a:rPr lang="en-US" dirty="0">
                <a:solidFill>
                  <a:srgbClr val="FFC000"/>
                </a:solidFill>
                <a:latin typeface="Candara" panose="020E0502030303020204" pitchFamily="34" charset="0"/>
              </a:rPr>
            </a:br>
            <a:r>
              <a:rPr lang="en-US" dirty="0">
                <a:solidFill>
                  <a:srgbClr val="FFC000"/>
                </a:solidFill>
                <a:latin typeface="Candara" panose="020E0502030303020204" pitchFamily="34" charset="0"/>
              </a:rPr>
              <a:t>    </a:t>
            </a:r>
            <a:br>
              <a:rPr lang="en-US" dirty="0">
                <a:solidFill>
                  <a:srgbClr val="FFC000"/>
                </a:solidFill>
                <a:latin typeface="Candara" panose="020E0502030303020204" pitchFamily="34" charset="0"/>
              </a:rPr>
            </a:br>
            <a:r>
              <a:rPr lang="en-US" dirty="0">
                <a:latin typeface="Candara" panose="020E0502030303020204" pitchFamily="34" charset="0"/>
              </a:rPr>
              <a:t>If this is true here at home, so it is true elsewhere in world.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754997" fill="hold"/>
                                        <p:tgtEl>
                                          <p:spTgt spid="18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showWhenStopped="0">
                <p:cTn id="7" fill="hold" display="0">
                  <p:stCondLst>
                    <p:cond delay="indefinite"/>
                  </p:stCondLst>
                </p:cTn>
                <p:tgtEl>
                  <p:spTgt spid="18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Measuring our performance"/>
          <p:cNvSpPr txBox="1">
            <a:spLocks noGrp="1"/>
          </p:cNvSpPr>
          <p:nvPr>
            <p:ph type="title"/>
          </p:nvPr>
        </p:nvSpPr>
        <p:spPr>
          <a:xfrm>
            <a:off x="596503" y="0"/>
            <a:ext cx="7772400" cy="1143000"/>
          </a:xfrm>
          <a:prstGeom prst="rect">
            <a:avLst/>
          </a:prstGeom>
        </p:spPr>
        <p:txBody>
          <a:bodyPr/>
          <a:lstStyle/>
          <a:p>
            <a:r>
              <a:rPr lang="en-GB" dirty="0">
                <a:latin typeface="Candara" panose="020E0502030303020204" pitchFamily="34" charset="0"/>
              </a:rPr>
              <a:t>Why not GDP?</a:t>
            </a:r>
            <a:endParaRPr dirty="0">
              <a:latin typeface="Candara" panose="020E0502030303020204" pitchFamily="34" charset="0"/>
            </a:endParaRPr>
          </a:p>
        </p:txBody>
      </p:sp>
      <p:sp>
        <p:nvSpPr>
          <p:cNvPr id="97" name="Conventional measures of economic performance…"/>
          <p:cNvSpPr txBox="1">
            <a:spLocks noGrp="1"/>
          </p:cNvSpPr>
          <p:nvPr>
            <p:ph type="body" sz="half" idx="1"/>
          </p:nvPr>
        </p:nvSpPr>
        <p:spPr>
          <a:xfrm>
            <a:off x="571501" y="1066800"/>
            <a:ext cx="7975996" cy="5143500"/>
          </a:xfrm>
          <a:prstGeom prst="rect">
            <a:avLst/>
          </a:prstGeom>
        </p:spPr>
        <p:txBody>
          <a:bodyPr/>
          <a:lstStyle/>
          <a:p>
            <a:r>
              <a:rPr lang="en-GB" sz="2800" dirty="0">
                <a:latin typeface="Candara" panose="020E0502030303020204" pitchFamily="34" charset="0"/>
              </a:rPr>
              <a:t>Investment but not depreciation</a:t>
            </a:r>
          </a:p>
          <a:p>
            <a:pPr lvl="1"/>
            <a:r>
              <a:rPr lang="en-GB" sz="2400" dirty="0"/>
              <a:t>B</a:t>
            </a:r>
            <a:r>
              <a:rPr lang="en-GB" sz="2400" dirty="0">
                <a:latin typeface="Candara" panose="020E0502030303020204" pitchFamily="34" charset="0"/>
              </a:rPr>
              <a:t>roken window fallacy</a:t>
            </a:r>
          </a:p>
          <a:p>
            <a:pPr lvl="1"/>
            <a:r>
              <a:rPr lang="en-GB" sz="2400" dirty="0"/>
              <a:t>Net Domestic Product</a:t>
            </a:r>
          </a:p>
          <a:p>
            <a:r>
              <a:rPr lang="en-GB" sz="2800" dirty="0"/>
              <a:t>Limited to market transactions</a:t>
            </a:r>
          </a:p>
          <a:p>
            <a:pPr lvl="1"/>
            <a:r>
              <a:rPr lang="en-GB" sz="2400" dirty="0"/>
              <a:t>Home work</a:t>
            </a:r>
          </a:p>
          <a:p>
            <a:pPr lvl="1"/>
            <a:r>
              <a:rPr lang="en-GB" sz="2400" dirty="0">
                <a:latin typeface="Candara" panose="020E0502030303020204" pitchFamily="34" charset="0"/>
              </a:rPr>
              <a:t>Subsistence farming</a:t>
            </a:r>
          </a:p>
          <a:p>
            <a:pPr lvl="1"/>
            <a:r>
              <a:rPr lang="en-GB" sz="2400" dirty="0"/>
              <a:t>Defensive expenditure</a:t>
            </a:r>
          </a:p>
          <a:p>
            <a:pPr lvl="1"/>
            <a:r>
              <a:rPr lang="en-GB" sz="2400" dirty="0">
                <a:latin typeface="Candara" panose="020E0502030303020204" pitchFamily="34" charset="0"/>
              </a:rPr>
              <a:t>Crime</a:t>
            </a:r>
          </a:p>
          <a:p>
            <a:pPr lvl="1"/>
            <a:r>
              <a:rPr lang="en-GB" sz="2400" dirty="0"/>
              <a:t>Environment</a:t>
            </a:r>
          </a:p>
          <a:p>
            <a:pPr lvl="1"/>
            <a:r>
              <a:rPr lang="en-GB" sz="2400" dirty="0"/>
              <a:t>…</a:t>
            </a:r>
          </a:p>
          <a:p>
            <a:r>
              <a:rPr lang="en-GB" sz="2800" dirty="0">
                <a:latin typeface="Candara" panose="020E0502030303020204" pitchFamily="34" charset="0"/>
              </a:rPr>
              <a:t>Distribution of income</a:t>
            </a:r>
          </a:p>
          <a:p>
            <a:r>
              <a:rPr lang="en-GB" sz="2800" dirty="0"/>
              <a:t>Freedom</a:t>
            </a:r>
            <a:endParaRPr sz="2800" dirty="0">
              <a:latin typeface="Candara" panose="020E050203030302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76199"/>
            <a:ext cx="2032397" cy="2423243"/>
          </a:xfrm>
          <a:prstGeom prst="rect">
            <a:avLst/>
          </a:prstGeom>
        </p:spPr>
      </p:pic>
    </p:spTree>
    <p:extLst>
      <p:ext uri="{BB962C8B-B14F-4D97-AF65-F5344CB8AC3E}">
        <p14:creationId xmlns:p14="http://schemas.microsoft.com/office/powerpoint/2010/main" val="71456265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 name="471554_16833643.tiff" descr="471554_16833643.tiff"/>
          <p:cNvPicPr>
            <a:picLocks noChangeAspect="1"/>
          </p:cNvPicPr>
          <p:nvPr/>
        </p:nvPicPr>
        <p:blipFill>
          <a:blip r:embed="rId3"/>
          <a:stretch>
            <a:fillRect/>
          </a:stretch>
        </p:blipFill>
        <p:spPr>
          <a:xfrm>
            <a:off x="0" y="0"/>
            <a:ext cx="9144000" cy="6858000"/>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Weak sustainability measures in theory"/>
          <p:cNvSpPr txBox="1">
            <a:spLocks noGrp="1"/>
          </p:cNvSpPr>
          <p:nvPr>
            <p:ph type="title"/>
          </p:nvPr>
        </p:nvSpPr>
        <p:spPr>
          <a:xfrm>
            <a:off x="685800" y="3810"/>
            <a:ext cx="7772400" cy="1143000"/>
          </a:xfrm>
          <a:prstGeom prst="rect">
            <a:avLst/>
          </a:prstGeom>
        </p:spPr>
        <p:txBody>
          <a:bodyPr>
            <a:normAutofit/>
          </a:bodyPr>
          <a:lstStyle/>
          <a:p>
            <a:r>
              <a:rPr lang="en-GB" sz="3600" dirty="0">
                <a:latin typeface="Candara" panose="020E0502030303020204" pitchFamily="34" charset="0"/>
              </a:rPr>
              <a:t>Environmental Net Domestic Product</a:t>
            </a:r>
            <a:endParaRPr sz="3600" b="0" dirty="0">
              <a:latin typeface="Candara" panose="020E0502030303020204" pitchFamily="34" charset="0"/>
            </a:endParaRPr>
          </a:p>
        </p:txBody>
      </p:sp>
      <p:sp>
        <p:nvSpPr>
          <p:cNvPr id="542" name="GDP = C + Ig…"/>
          <p:cNvSpPr txBox="1">
            <a:spLocks noGrp="1"/>
          </p:cNvSpPr>
          <p:nvPr>
            <p:ph type="body" idx="1"/>
          </p:nvPr>
        </p:nvSpPr>
        <p:spPr>
          <a:xfrm>
            <a:off x="701040" y="1371600"/>
            <a:ext cx="7772400" cy="4114800"/>
          </a:xfrm>
          <a:prstGeom prst="rect">
            <a:avLst/>
          </a:prstGeom>
        </p:spPr>
        <p:txBody>
          <a:bodyPr/>
          <a:lstStyle/>
          <a:p>
            <a:r>
              <a:rPr dirty="0">
                <a:latin typeface="Candara" panose="020E0502030303020204" pitchFamily="34" charset="0"/>
              </a:rPr>
              <a:t>GDP	= C + I</a:t>
            </a:r>
            <a:endParaRPr baseline="-5999" dirty="0">
              <a:latin typeface="Candara" panose="020E0502030303020204" pitchFamily="34" charset="0"/>
            </a:endParaRPr>
          </a:p>
          <a:p>
            <a:r>
              <a:rPr dirty="0">
                <a:latin typeface="Candara" panose="020E0502030303020204" pitchFamily="34" charset="0"/>
              </a:rPr>
              <a:t>NDP	= C + I – </a:t>
            </a:r>
            <a:r>
              <a:rPr lang="en-GB" dirty="0">
                <a:latin typeface="Candara" panose="020E0502030303020204" pitchFamily="34" charset="0"/>
              </a:rPr>
              <a:t>D</a:t>
            </a:r>
            <a:endParaRPr baseline="-5999" dirty="0">
              <a:latin typeface="Candara" panose="020E0502030303020204" pitchFamily="34" charset="0"/>
            </a:endParaRPr>
          </a:p>
          <a:p>
            <a:r>
              <a:rPr lang="en-GB" dirty="0">
                <a:latin typeface="Candara" panose="020E0502030303020204" pitchFamily="34" charset="0"/>
              </a:rPr>
              <a:t>E</a:t>
            </a:r>
            <a:r>
              <a:rPr dirty="0">
                <a:latin typeface="Candara" panose="020E0502030303020204" pitchFamily="34" charset="0"/>
              </a:rPr>
              <a:t>DP</a:t>
            </a:r>
            <a:r>
              <a:rPr baseline="-5999" dirty="0">
                <a:latin typeface="Candara" panose="020E0502030303020204" pitchFamily="34" charset="0"/>
              </a:rPr>
              <a:t>	</a:t>
            </a:r>
            <a:r>
              <a:rPr dirty="0">
                <a:latin typeface="Candara" panose="020E0502030303020204" pitchFamily="34" charset="0"/>
              </a:rPr>
              <a:t>= C + I – </a:t>
            </a:r>
            <a:r>
              <a:rPr lang="en-GB" dirty="0">
                <a:latin typeface="Candara" panose="020E0502030303020204" pitchFamily="34" charset="0"/>
              </a:rPr>
              <a:t>D</a:t>
            </a:r>
            <a:r>
              <a:rPr dirty="0">
                <a:latin typeface="Candara" panose="020E0502030303020204" pitchFamily="34" charset="0"/>
              </a:rPr>
              <a:t> </a:t>
            </a:r>
            <a:r>
              <a:rPr lang="en-GB" dirty="0">
                <a:latin typeface="Candara" panose="020E0502030303020204" pitchFamily="34" charset="0"/>
              </a:rPr>
              <a:t>+</a:t>
            </a:r>
            <a:r>
              <a:rPr dirty="0">
                <a:latin typeface="Candara" panose="020E0502030303020204" pitchFamily="34" charset="0"/>
              </a:rPr>
              <a:t> </a:t>
            </a:r>
            <a:r>
              <a:rPr lang="en-GB" dirty="0"/>
              <a:t>P – </a:t>
            </a:r>
            <a:r>
              <a:rPr lang="en-GB" dirty="0">
                <a:latin typeface="Candara" panose="020E0502030303020204" pitchFamily="34" charset="0"/>
              </a:rPr>
              <a:t>N</a:t>
            </a:r>
            <a:endParaRPr baseline="-5999" dirty="0">
              <a:latin typeface="Candara" panose="020E0502030303020204" pitchFamily="34" charset="0"/>
            </a:endParaRPr>
          </a:p>
        </p:txBody>
      </p:sp>
      <p:sp>
        <p:nvSpPr>
          <p:cNvPr id="543" name="Slide Number"/>
          <p:cNvSpPr txBox="1">
            <a:spLocks noGrp="1"/>
          </p:cNvSpPr>
          <p:nvPr>
            <p:ph type="sldNum" sz="quarter" idx="2"/>
          </p:nvPr>
        </p:nvSpPr>
        <p:spPr>
          <a:xfrm>
            <a:off x="8743218" y="6473774"/>
            <a:ext cx="256854" cy="25028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endParaRPr dirty="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542">
                                            <p:txEl>
                                              <p:pRg st="1" end="1"/>
                                            </p:txEl>
                                          </p:spTgt>
                                        </p:tgtEl>
                                        <p:attrNameLst>
                                          <p:attrName>style.visibility</p:attrName>
                                        </p:attrNameLst>
                                      </p:cBhvr>
                                      <p:to>
                                        <p:strVal val="visible"/>
                                      </p:to>
                                    </p:set>
                                    <p:animEffect transition="in" filter="dissolve">
                                      <p:cBhvr>
                                        <p:cTn id="7" dur="250"/>
                                        <p:tgtEl>
                                          <p:spTgt spid="54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0" nodeType="clickEffect">
                                  <p:stCondLst>
                                    <p:cond delay="0"/>
                                  </p:stCondLst>
                                  <p:iterate>
                                    <p:tmAbs val="0"/>
                                  </p:iterate>
                                  <p:childTnLst>
                                    <p:set>
                                      <p:cBhvr>
                                        <p:cTn id="11" fill="hold"/>
                                        <p:tgtEl>
                                          <p:spTgt spid="542">
                                            <p:txEl>
                                              <p:pRg st="2" end="2"/>
                                            </p:txEl>
                                          </p:spTgt>
                                        </p:tgtEl>
                                        <p:attrNameLst>
                                          <p:attrName>style.visibility</p:attrName>
                                        </p:attrNameLst>
                                      </p:cBhvr>
                                      <p:to>
                                        <p:strVal val="visible"/>
                                      </p:to>
                                    </p:set>
                                    <p:animEffect transition="in" filter="dissolve">
                                      <p:cBhvr>
                                        <p:cTn id="12" dur="250"/>
                                        <p:tgtEl>
                                          <p:spTgt spid="54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 grpId="0" build="p" advAuto="0"/>
    </p:bldLst>
  </p:timing>
</p:sld>
</file>

<file path=ppt/theme/theme1.xml><?xml version="1.0" encoding="utf-8"?>
<a:theme xmlns:a="http://schemas.openxmlformats.org/drawingml/2006/main" name="Standarddesign">
  <a:themeElements>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tandard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3151</Words>
  <Application>Microsoft Office PowerPoint</Application>
  <PresentationFormat>On-screen Show (4:3)</PresentationFormat>
  <Paragraphs>397</Paragraphs>
  <Slides>50</Slides>
  <Notes>31</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Calibri</vt:lpstr>
      <vt:lpstr>Cambria Math</vt:lpstr>
      <vt:lpstr>Candara</vt:lpstr>
      <vt:lpstr>Gill Sans</vt:lpstr>
      <vt:lpstr>Helvetica</vt:lpstr>
      <vt:lpstr>Times New Roman</vt:lpstr>
      <vt:lpstr>Standarddesign</vt:lpstr>
      <vt:lpstr>Green Accounting</vt:lpstr>
      <vt:lpstr>PowerPoint Presentation</vt:lpstr>
      <vt:lpstr>Gross Domestic Production</vt:lpstr>
      <vt:lpstr>PowerPoint Presentation</vt:lpstr>
      <vt:lpstr>PowerPoint Presentation</vt:lpstr>
      <vt:lpstr>PowerPoint Presentation</vt:lpstr>
      <vt:lpstr>Why not GDP?</vt:lpstr>
      <vt:lpstr>PowerPoint Presentation</vt:lpstr>
      <vt:lpstr>Environmental Net Domestic Product</vt:lpstr>
      <vt:lpstr>Welfare significance of national product</vt:lpstr>
      <vt:lpstr>with nature and protection</vt:lpstr>
      <vt:lpstr>Measure of Economic Welfare</vt:lpstr>
      <vt:lpstr>PowerPoint Presentation</vt:lpstr>
      <vt:lpstr>Limitations</vt:lpstr>
      <vt:lpstr>Office of National Statistics</vt:lpstr>
      <vt:lpstr>PowerPoint Presentation</vt:lpstr>
      <vt:lpstr>PowerPoint Presentation</vt:lpstr>
      <vt:lpstr>PowerPoint Presentation</vt:lpstr>
      <vt:lpstr>PowerPoint Presentation</vt:lpstr>
      <vt:lpstr>PowerPoint Presentation</vt:lpstr>
      <vt:lpstr>ONS Natural Capital Accounts</vt:lpstr>
      <vt:lpstr>PowerPoint Presentation</vt:lpstr>
      <vt:lpstr>PowerPoint Presentation</vt:lpstr>
      <vt:lpstr>PowerPoint Presentation</vt:lpstr>
      <vt:lpstr>PowerPoint Presentation</vt:lpstr>
      <vt:lpstr>Threshold hypothesis</vt:lpstr>
      <vt:lpstr>Genuine Saving</vt:lpstr>
      <vt:lpstr>PowerPoint Presentation</vt:lpstr>
      <vt:lpstr>PowerPoint Presentation</vt:lpstr>
      <vt:lpstr>PowerPoint Presentation</vt:lpstr>
      <vt:lpstr>PowerPoint Presentation</vt:lpstr>
      <vt:lpstr>PowerPoint Presentation</vt:lpstr>
      <vt:lpstr>What’s missing?</vt:lpstr>
      <vt:lpstr>Alternative indicators</vt:lpstr>
      <vt:lpstr>PowerPoint Presentation</vt:lpstr>
      <vt:lpstr>PowerPoint Presentation</vt:lpstr>
      <vt:lpstr>Ecological Footprint</vt:lpstr>
      <vt:lpstr>PowerPoint Presentation</vt:lpstr>
      <vt:lpstr>PowerPoint Presentation</vt:lpstr>
      <vt:lpstr>Fossil fuel consumption</vt:lpstr>
      <vt:lpstr>Other limitations</vt:lpstr>
      <vt:lpstr>Corporate Accounting</vt:lpstr>
      <vt:lpstr>PowerPoint Presentation</vt:lpstr>
      <vt:lpstr>PowerPoint Presentation</vt:lpstr>
      <vt:lpstr>PowerPoint Presentation</vt:lpstr>
      <vt:lpstr>PowerPoint Presentation</vt:lpstr>
      <vt:lpstr>PowerPoint Presentation</vt:lpstr>
      <vt:lpstr>Corporate Accounting</vt:lpstr>
      <vt:lpstr>Summary</vt:lpstr>
      <vt:lpstr>PowerPoint Presentation</vt:lpstr>
    </vt:vector>
  </TitlesOfParts>
  <Company>ZMAW Universität Hamburg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Environmental and Resource Economics, lecture 1</dc:title>
  <dc:creator>Richard Tol</dc:creator>
  <cp:lastModifiedBy>Richard Tol</cp:lastModifiedBy>
  <cp:revision>202</cp:revision>
  <dcterms:created xsi:type="dcterms:W3CDTF">2000-09-24T19:27:04Z</dcterms:created>
  <dcterms:modified xsi:type="dcterms:W3CDTF">2019-12-11T07:48:54Z</dcterms:modified>
</cp:coreProperties>
</file>